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sldIdLst>
    <p:sldId id="269" r:id="rId2"/>
    <p:sldId id="261" r:id="rId3"/>
    <p:sldId id="258" r:id="rId4"/>
    <p:sldId id="277" r:id="rId5"/>
    <p:sldId id="278" r:id="rId6"/>
    <p:sldId id="281" r:id="rId7"/>
    <p:sldId id="262" r:id="rId8"/>
    <p:sldId id="271" r:id="rId9"/>
    <p:sldId id="282" r:id="rId10"/>
    <p:sldId id="283" r:id="rId11"/>
    <p:sldId id="259" r:id="rId12"/>
    <p:sldId id="284" r:id="rId13"/>
    <p:sldId id="275" r:id="rId14"/>
    <p:sldId id="276" r:id="rId15"/>
    <p:sldId id="266" r:id="rId16"/>
    <p:sldId id="274" r:id="rId17"/>
    <p:sldId id="268" r:id="rId18"/>
    <p:sldId id="272" r:id="rId19"/>
    <p:sldId id="279" r:id="rId20"/>
    <p:sldId id="280" r:id="rId21"/>
    <p:sldId id="267" r:id="rId22"/>
    <p:sldId id="285" r:id="rId23"/>
    <p:sldId id="286" r:id="rId24"/>
    <p:sldId id="270"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2" d="100"/>
          <a:sy n="92" d="100"/>
        </p:scale>
        <p:origin x="-756"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F17D09-0BB8-49E4-915A-2451760BAD05}" type="datetimeFigureOut">
              <a:rPr lang="en-US" smtClean="0"/>
              <a:pPr/>
              <a:t>30-May-20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FD6EC7-A19E-472C-B616-8D2752710CA4}" type="slidenum">
              <a:rPr lang="en-US" smtClean="0"/>
              <a:pPr/>
              <a:t>‹#›</a:t>
            </a:fld>
            <a:endParaRPr lang="en-US"/>
          </a:p>
        </p:txBody>
      </p:sp>
    </p:spTree>
    <p:extLst>
      <p:ext uri="{BB962C8B-B14F-4D97-AF65-F5344CB8AC3E}">
        <p14:creationId xmlns:p14="http://schemas.microsoft.com/office/powerpoint/2010/main" val="3605848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FD6EC7-A19E-472C-B616-8D2752710CA4}" type="slidenum">
              <a:rPr lang="en-US" smtClean="0"/>
              <a:pPr/>
              <a:t>1</a:t>
            </a:fld>
            <a:endParaRPr lang="en-US"/>
          </a:p>
        </p:txBody>
      </p:sp>
    </p:spTree>
    <p:extLst>
      <p:ext uri="{BB962C8B-B14F-4D97-AF65-F5344CB8AC3E}">
        <p14:creationId xmlns:p14="http://schemas.microsoft.com/office/powerpoint/2010/main" val="1772391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FD6EC7-A19E-472C-B616-8D2752710CA4}" type="slidenum">
              <a:rPr lang="en-US" smtClean="0"/>
              <a:pPr/>
              <a:t>8</a:t>
            </a:fld>
            <a:endParaRPr lang="en-US"/>
          </a:p>
        </p:txBody>
      </p:sp>
    </p:spTree>
    <p:extLst>
      <p:ext uri="{BB962C8B-B14F-4D97-AF65-F5344CB8AC3E}">
        <p14:creationId xmlns:p14="http://schemas.microsoft.com/office/powerpoint/2010/main" val="869868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FD6EC7-A19E-472C-B616-8D2752710CA4}" type="slidenum">
              <a:rPr lang="en-US" smtClean="0"/>
              <a:pPr/>
              <a:t>13</a:t>
            </a:fld>
            <a:endParaRPr lang="en-US"/>
          </a:p>
        </p:txBody>
      </p:sp>
    </p:spTree>
    <p:extLst>
      <p:ext uri="{BB962C8B-B14F-4D97-AF65-F5344CB8AC3E}">
        <p14:creationId xmlns:p14="http://schemas.microsoft.com/office/powerpoint/2010/main" val="21772578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3498110"/>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314451"/>
            <a:ext cx="7772400" cy="137232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2708705"/>
            <a:ext cx="7772400" cy="899778"/>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3714750"/>
            <a:ext cx="9147765" cy="1434066"/>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28ACF9D5-485C-48DC-AC01-AA016B7B1674}" type="datetimeFigureOut">
              <a:rPr lang="en-US" smtClean="0"/>
              <a:pPr/>
              <a:t>30-May-20</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7508C288-53E0-4086-82E9-36B8330C73D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10997"/>
            <a:ext cx="8229600" cy="3289553"/>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8ACF9D5-485C-48DC-AC01-AA016B7B1674}" type="datetimeFigureOut">
              <a:rPr lang="en-US" smtClean="0"/>
              <a:pPr/>
              <a:t>30-May-20</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7508C288-53E0-4086-82E9-36B8330C73D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05980"/>
            <a:ext cx="1777470" cy="419457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05981"/>
            <a:ext cx="6324600" cy="419457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8ACF9D5-485C-48DC-AC01-AA016B7B1674}" type="datetimeFigureOut">
              <a:rPr lang="en-US" smtClean="0"/>
              <a:pPr/>
              <a:t>30-May-20</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7508C288-53E0-4086-82E9-36B8330C73D0}"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8ACF9D5-485C-48DC-AC01-AA016B7B1674}" type="datetimeFigureOut">
              <a:rPr lang="en-US" smtClean="0"/>
              <a:pPr/>
              <a:t>30-May-20</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7508C288-53E0-4086-82E9-36B8330C73D0}" type="slidenum">
              <a:rPr lang="en-US" smtClean="0"/>
              <a:pPr/>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794784"/>
            <a:ext cx="7772400" cy="13716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198784"/>
            <a:ext cx="4572000" cy="1091166"/>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28ACF9D5-485C-48DC-AC01-AA016B7B1674}" type="datetimeFigureOut">
              <a:rPr lang="en-US" smtClean="0"/>
              <a:pPr/>
              <a:t>30-May-20</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7508C288-53E0-4086-82E9-36B8330C73D0}" type="slidenum">
              <a:rPr lang="en-US" smtClean="0"/>
              <a:pPr/>
              <a:t>‹#›</a:t>
            </a:fld>
            <a:endParaRPr lang="en-US" dirty="0"/>
          </a:p>
        </p:txBody>
      </p:sp>
      <p:sp>
        <p:nvSpPr>
          <p:cNvPr id="7" name="Chevron 6"/>
          <p:cNvSpPr/>
          <p:nvPr/>
        </p:nvSpPr>
        <p:spPr>
          <a:xfrm>
            <a:off x="3636680" y="2254104"/>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2254104"/>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10997"/>
            <a:ext cx="4038600" cy="3394472"/>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110997"/>
            <a:ext cx="4038600" cy="3394472"/>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28ACF9D5-485C-48DC-AC01-AA016B7B1674}" type="datetimeFigureOut">
              <a:rPr lang="en-US" smtClean="0"/>
              <a:pPr/>
              <a:t>30-May-20</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7508C288-53E0-4086-82E9-36B8330C73D0}" type="slidenum">
              <a:rPr lang="en-US" smtClean="0"/>
              <a:pPr/>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8229600" cy="85725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4057650"/>
            <a:ext cx="4040188" cy="5715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7" y="4057650"/>
            <a:ext cx="4041775" cy="5715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083221"/>
            <a:ext cx="4040188" cy="2956322"/>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6" y="1083221"/>
            <a:ext cx="4041775" cy="2956322"/>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28ACF9D5-485C-48DC-AC01-AA016B7B1674}" type="datetimeFigureOut">
              <a:rPr lang="en-US" smtClean="0"/>
              <a:pPr/>
              <a:t>30-May-20</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7508C288-53E0-4086-82E9-36B8330C73D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28ACF9D5-485C-48DC-AC01-AA016B7B1674}" type="datetimeFigureOut">
              <a:rPr lang="en-US" smtClean="0"/>
              <a:pPr/>
              <a:t>30-May-20</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7508C288-53E0-4086-82E9-36B8330C73D0}" type="slidenum">
              <a:rPr lang="en-US" smtClean="0"/>
              <a:pPr/>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28ACF9D5-485C-48DC-AC01-AA016B7B1674}" type="datetimeFigureOut">
              <a:rPr lang="en-US" smtClean="0"/>
              <a:pPr/>
              <a:t>30-May-20</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7508C288-53E0-4086-82E9-36B8330C73D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3657600"/>
            <a:ext cx="7481776" cy="3429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4016327"/>
            <a:ext cx="3974592" cy="6858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05740"/>
            <a:ext cx="7479792" cy="3429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4805958"/>
            <a:ext cx="1920240" cy="274320"/>
          </a:xfrm>
        </p:spPr>
        <p:txBody>
          <a:bodyPr/>
          <a:lstStyle>
            <a:extLst/>
          </a:lstStyle>
          <a:p>
            <a:fld id="{28ACF9D5-485C-48DC-AC01-AA016B7B1674}" type="datetimeFigureOut">
              <a:rPr lang="en-US" smtClean="0"/>
              <a:pPr/>
              <a:t>30-May-20</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7508C288-53E0-4086-82E9-36B8330C73D0}"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4082552"/>
            <a:ext cx="7162800" cy="486174"/>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42476"/>
            <a:ext cx="8686800" cy="329184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28ACF9D5-485C-48DC-AC01-AA016B7B1674}" type="datetimeFigureOut">
              <a:rPr lang="en-US" smtClean="0"/>
              <a:pPr/>
              <a:t>30-May-20</a:t>
            </a:fld>
            <a:endParaRPr lang="en-US" dirty="0"/>
          </a:p>
        </p:txBody>
      </p:sp>
      <p:sp>
        <p:nvSpPr>
          <p:cNvPr id="6" name="Footer Placeholder 5"/>
          <p:cNvSpPr>
            <a:spLocks noGrp="1"/>
          </p:cNvSpPr>
          <p:nvPr>
            <p:ph type="ftr" sz="quarter" idx="11"/>
          </p:nvPr>
        </p:nvSpPr>
        <p:spPr>
          <a:xfrm>
            <a:off x="4380073" y="4805958"/>
            <a:ext cx="2350681" cy="273844"/>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7508C288-53E0-4086-82E9-36B8330C73D0}" type="slidenum">
              <a:rPr lang="en-US" smtClean="0"/>
              <a:pPr/>
              <a:t>‹#›</a:t>
            </a:fld>
            <a:endParaRPr lang="en-US" dirty="0"/>
          </a:p>
        </p:txBody>
      </p:sp>
      <p:sp>
        <p:nvSpPr>
          <p:cNvPr id="2" name="Title 1"/>
          <p:cNvSpPr>
            <a:spLocks noGrp="1"/>
          </p:cNvSpPr>
          <p:nvPr>
            <p:ph type="title"/>
          </p:nvPr>
        </p:nvSpPr>
        <p:spPr>
          <a:xfrm>
            <a:off x="228600" y="3648842"/>
            <a:ext cx="8075432" cy="422004"/>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4458702"/>
            <a:ext cx="4940624" cy="69080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4454258"/>
            <a:ext cx="3690451" cy="700088"/>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4343440"/>
            <a:ext cx="3402314" cy="810651"/>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4340804"/>
            <a:ext cx="3405509" cy="813287"/>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3741330"/>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3741330"/>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4458702"/>
            <a:ext cx="4940624" cy="69080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4454258"/>
            <a:ext cx="3690451" cy="700088"/>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4343440"/>
            <a:ext cx="3402314" cy="810651"/>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4340804"/>
            <a:ext cx="3405509" cy="813287"/>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05979"/>
            <a:ext cx="8229600" cy="85725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110997"/>
            <a:ext cx="8229600" cy="3394472"/>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4805958"/>
            <a:ext cx="1920240" cy="274320"/>
          </a:xfrm>
          <a:prstGeom prst="rect">
            <a:avLst/>
          </a:prstGeom>
        </p:spPr>
        <p:txBody>
          <a:bodyPr vert="horz" anchor="b"/>
          <a:lstStyle>
            <a:lvl1pPr algn="l" eaLnBrk="1" latinLnBrk="0" hangingPunct="1">
              <a:defRPr kumimoji="0" sz="1000">
                <a:solidFill>
                  <a:schemeClr val="tx1"/>
                </a:solidFill>
              </a:defRPr>
            </a:lvl1pPr>
            <a:extLst/>
          </a:lstStyle>
          <a:p>
            <a:fld id="{28ACF9D5-485C-48DC-AC01-AA016B7B1674}" type="datetimeFigureOut">
              <a:rPr lang="en-US" smtClean="0"/>
              <a:pPr/>
              <a:t>30-May-20</a:t>
            </a:fld>
            <a:endParaRPr lang="en-US" dirty="0"/>
          </a:p>
        </p:txBody>
      </p:sp>
      <p:sp>
        <p:nvSpPr>
          <p:cNvPr id="22" name="Footer Placeholder 21"/>
          <p:cNvSpPr>
            <a:spLocks noGrp="1"/>
          </p:cNvSpPr>
          <p:nvPr>
            <p:ph type="ftr" sz="quarter" idx="3"/>
          </p:nvPr>
        </p:nvSpPr>
        <p:spPr>
          <a:xfrm>
            <a:off x="4380073" y="4805958"/>
            <a:ext cx="2350681" cy="273844"/>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8647272" y="4805958"/>
            <a:ext cx="365760" cy="273844"/>
          </a:xfrm>
          <a:prstGeom prst="rect">
            <a:avLst/>
          </a:prstGeom>
        </p:spPr>
        <p:txBody>
          <a:bodyPr vert="horz" anchor="b"/>
          <a:lstStyle>
            <a:lvl1pPr algn="r" eaLnBrk="1" latinLnBrk="0" hangingPunct="1">
              <a:defRPr kumimoji="0" sz="1000" b="0">
                <a:solidFill>
                  <a:schemeClr val="tx1"/>
                </a:solidFill>
              </a:defRPr>
            </a:lvl1pPr>
            <a:extLst/>
          </a:lstStyle>
          <a:p>
            <a:fld id="{7508C288-53E0-4086-82E9-36B8330C73D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OogldLc9uYc" TargetMode="External"/><Relationship Id="rId2" Type="http://schemas.openxmlformats.org/officeDocument/2006/relationships/hyperlink" Target="https://www.instructables.com/id/DIY-Weather-Station-Using-DHT11-BMP180-Nodemcu-Ove/" TargetMode="External"/><Relationship Id="rId1" Type="http://schemas.openxmlformats.org/officeDocument/2006/relationships/slideLayout" Target="../slideLayouts/slideLayout2.xml"/><Relationship Id="rId5" Type="http://schemas.openxmlformats.org/officeDocument/2006/relationships/hyperlink" Target="https://www.youtube.com/watch?v=xqdC__jZILk" TargetMode="External"/><Relationship Id="rId4" Type="http://schemas.openxmlformats.org/officeDocument/2006/relationships/hyperlink" Target="https://www.youtube.com/watch?v=ObjikQDh1Zc"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lua.org/start.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www.electronicwings.com/sensors-modules/esp8266-wifi-module" TargetMode="External"/><Relationship Id="rId4" Type="http://schemas.openxmlformats.org/officeDocument/2006/relationships/hyperlink" Target="https://en.wikipedia.org/wiki/Wi-Fi"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76300" y="285750"/>
            <a:ext cx="7772400" cy="110251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i="1" dirty="0" smtClean="0"/>
              <a:t>Weather Forecasting System</a:t>
            </a:r>
            <a:endParaRPr lang="en-US" sz="3600" dirty="0"/>
          </a:p>
        </p:txBody>
      </p:sp>
      <p:sp>
        <p:nvSpPr>
          <p:cNvPr id="6" name="Subtitle 2"/>
          <p:cNvSpPr txBox="1">
            <a:spLocks/>
          </p:cNvSpPr>
          <p:nvPr/>
        </p:nvSpPr>
        <p:spPr>
          <a:xfrm>
            <a:off x="5509231" y="3257550"/>
            <a:ext cx="3124200" cy="85725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t>Presented by </a:t>
            </a:r>
            <a:r>
              <a:rPr lang="en-US" sz="2000" dirty="0" smtClean="0"/>
              <a:t>:</a:t>
            </a:r>
          </a:p>
          <a:p>
            <a:pPr marL="0" indent="0" algn="ctr">
              <a:buNone/>
            </a:pPr>
            <a:r>
              <a:rPr lang="en-US" sz="2000" dirty="0" smtClean="0"/>
              <a:t>Aryan Raj (CS15MI0396)</a:t>
            </a:r>
          </a:p>
          <a:p>
            <a:pPr marL="0" indent="0" algn="ctr">
              <a:buNone/>
            </a:pPr>
            <a:r>
              <a:rPr lang="en-US" sz="2000" dirty="0" smtClean="0"/>
              <a:t>Aftab Hussian (CS15MI0447)</a:t>
            </a:r>
            <a:endParaRPr lang="en-US" sz="2000" dirty="0"/>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1" y="114300"/>
            <a:ext cx="838199" cy="816769"/>
          </a:xfrm>
          <a:prstGeom prst="rect">
            <a:avLst/>
          </a:prstGeom>
          <a:noFill/>
        </p:spPr>
      </p:pic>
      <p:sp>
        <p:nvSpPr>
          <p:cNvPr id="8" name="Subtitle 2"/>
          <p:cNvSpPr txBox="1">
            <a:spLocks/>
          </p:cNvSpPr>
          <p:nvPr/>
        </p:nvSpPr>
        <p:spPr>
          <a:xfrm>
            <a:off x="1028700" y="3257550"/>
            <a:ext cx="3124200" cy="857250"/>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smtClean="0"/>
              <a:t>Project Guided</a:t>
            </a:r>
            <a:r>
              <a:rPr lang="en-US" sz="2000" b="1" dirty="0"/>
              <a:t> </a:t>
            </a:r>
            <a:r>
              <a:rPr lang="en-US" sz="2000" b="1" dirty="0" smtClean="0"/>
              <a:t>by :</a:t>
            </a:r>
          </a:p>
          <a:p>
            <a:pPr marL="0" indent="0" algn="ctr">
              <a:buNone/>
            </a:pPr>
            <a:r>
              <a:rPr lang="en-US" sz="2000" dirty="0" smtClean="0"/>
              <a:t>Prof. Ratan Kumar </a:t>
            </a:r>
            <a:r>
              <a:rPr lang="en-US" sz="2000" dirty="0" err="1" smtClean="0"/>
              <a:t>Saha</a:t>
            </a:r>
            <a:endParaRPr lang="en-US" sz="2000" dirty="0" smtClean="0"/>
          </a:p>
          <a:p>
            <a:pPr marL="0" indent="0" algn="ctr">
              <a:buNone/>
            </a:pPr>
            <a:r>
              <a:rPr lang="en-US" sz="2000" dirty="0" smtClean="0"/>
              <a:t>Professor</a:t>
            </a:r>
            <a:endParaRPr lang="en-US" sz="2000" dirty="0"/>
          </a:p>
        </p:txBody>
      </p:sp>
    </p:spTree>
    <p:extLst>
      <p:ext uri="{BB962C8B-B14F-4D97-AF65-F5344CB8AC3E}">
        <p14:creationId xmlns:p14="http://schemas.microsoft.com/office/powerpoint/2010/main" val="10193258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504950"/>
            <a:ext cx="8229600" cy="1752600"/>
          </a:xfrm>
        </p:spPr>
        <p:txBody>
          <a:bodyPr>
            <a:normAutofit/>
          </a:bodyPr>
          <a:lstStyle/>
          <a:p>
            <a:pPr lvl="0">
              <a:buFont typeface="Wingdings" pitchFamily="2" charset="2"/>
              <a:buChar char="q"/>
            </a:pPr>
            <a:r>
              <a:rPr lang="en-IN" sz="2000" dirty="0">
                <a:latin typeface="Times New Roman" pitchFamily="18" charset="0"/>
                <a:cs typeface="Times New Roman" pitchFamily="18" charset="0"/>
              </a:rPr>
              <a:t>We are using </a:t>
            </a:r>
            <a:r>
              <a:rPr lang="en-IN" sz="2000" dirty="0" err="1">
                <a:latin typeface="Times New Roman" pitchFamily="18" charset="0"/>
                <a:cs typeface="Times New Roman" pitchFamily="18" charset="0"/>
              </a:rPr>
              <a:t>NodeMCU</a:t>
            </a:r>
            <a:r>
              <a:rPr lang="en-IN" sz="2000" dirty="0">
                <a:latin typeface="Times New Roman" pitchFamily="18" charset="0"/>
                <a:cs typeface="Times New Roman" pitchFamily="18" charset="0"/>
              </a:rPr>
              <a:t> and sensor DHT11 to capture the data of humidity and temperature from the atmosphere.</a:t>
            </a:r>
            <a:endParaRPr lang="en-US" sz="2000" dirty="0">
              <a:latin typeface="Times New Roman" pitchFamily="18" charset="0"/>
              <a:cs typeface="Times New Roman" pitchFamily="18" charset="0"/>
            </a:endParaRPr>
          </a:p>
          <a:p>
            <a:pPr lvl="0">
              <a:buFont typeface="Wingdings" pitchFamily="2" charset="2"/>
              <a:buChar char="q"/>
            </a:pPr>
            <a:r>
              <a:rPr lang="en-IN" sz="2000" dirty="0">
                <a:latin typeface="Times New Roman" pitchFamily="18" charset="0"/>
                <a:cs typeface="Times New Roman" pitchFamily="18" charset="0"/>
              </a:rPr>
              <a:t>Storing data of humidity and temperature of a remote location in a database, where these data will be uploaded in the cloud.</a:t>
            </a:r>
            <a:endParaRPr lang="en-US" sz="2000" dirty="0">
              <a:latin typeface="Times New Roman" pitchFamily="18" charset="0"/>
              <a:cs typeface="Times New Roman" pitchFamily="18" charset="0"/>
            </a:endParaRPr>
          </a:p>
          <a:p>
            <a:pPr>
              <a:buFont typeface="Wingdings" pitchFamily="2" charset="2"/>
              <a:buChar char="q"/>
            </a:pPr>
            <a:endParaRPr lang="en-US" sz="2000" dirty="0">
              <a:latin typeface="Times New Roman" pitchFamily="18" charset="0"/>
              <a:cs typeface="Times New Roman" pitchFamily="18" charset="0"/>
            </a:endParaRPr>
          </a:p>
        </p:txBody>
      </p:sp>
      <p:sp>
        <p:nvSpPr>
          <p:cNvPr id="3" name="Title 2"/>
          <p:cNvSpPr>
            <a:spLocks noGrp="1"/>
          </p:cNvSpPr>
          <p:nvPr>
            <p:ph type="title"/>
          </p:nvPr>
        </p:nvSpPr>
        <p:spPr>
          <a:xfrm>
            <a:off x="457200" y="205979"/>
            <a:ext cx="8458200" cy="857250"/>
          </a:xfrm>
        </p:spPr>
        <p:txBody>
          <a:bodyPr>
            <a:noAutofit/>
          </a:bodyPr>
          <a:lstStyle/>
          <a:p>
            <a:r>
              <a:rPr lang="en-US" sz="3200" dirty="0" smtClean="0">
                <a:effectLst/>
                <a:latin typeface="Times New Roman" pitchFamily="18" charset="0"/>
                <a:cs typeface="Times New Roman" pitchFamily="18" charset="0"/>
              </a:rPr>
              <a:t>Application </a:t>
            </a:r>
            <a:r>
              <a:rPr lang="en-US" sz="3200" dirty="0">
                <a:effectLst/>
                <a:latin typeface="Times New Roman" pitchFamily="18" charset="0"/>
                <a:cs typeface="Times New Roman" pitchFamily="18" charset="0"/>
              </a:rPr>
              <a:t>of NodeMCU for Our Project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8042654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4873"/>
            <a:ext cx="8229600" cy="2628900"/>
          </a:xfrm>
        </p:spPr>
        <p:txBody>
          <a:bodyPr>
            <a:normAutofit fontScale="92500" lnSpcReduction="20000"/>
          </a:bodyPr>
          <a:lstStyle/>
          <a:p>
            <a:pPr marL="0" indent="0">
              <a:buNone/>
            </a:pPr>
            <a:r>
              <a:rPr lang="en-IN" sz="3500" b="1" dirty="0" smtClean="0">
                <a:latin typeface="Times New Roman" pitchFamily="18" charset="0"/>
                <a:cs typeface="Times New Roman" pitchFamily="18" charset="0"/>
              </a:rPr>
              <a:t>Sensor DHT11</a:t>
            </a:r>
          </a:p>
          <a:p>
            <a:pPr marL="0" indent="0">
              <a:buNone/>
            </a:pPr>
            <a:endParaRPr lang="en-US" dirty="0">
              <a:latin typeface="Times New Roman" pitchFamily="18" charset="0"/>
              <a:cs typeface="Times New Roman" pitchFamily="18" charset="0"/>
            </a:endParaRPr>
          </a:p>
          <a:p>
            <a:pPr algn="just">
              <a:buFont typeface="Wingdings" panose="05000000000000000000" pitchFamily="2" charset="2"/>
              <a:buChar char="q"/>
            </a:pPr>
            <a:r>
              <a:rPr lang="en-US" sz="2200" dirty="0">
                <a:latin typeface="Times New Roman" pitchFamily="18" charset="0"/>
                <a:cs typeface="Times New Roman" pitchFamily="18" charset="0"/>
              </a:rPr>
              <a:t>The DHT 11 is a commonly used Temperature and humidity sensor. </a:t>
            </a:r>
            <a:endParaRPr lang="en-US" sz="2200" dirty="0" smtClean="0">
              <a:latin typeface="Times New Roman" pitchFamily="18" charset="0"/>
              <a:cs typeface="Times New Roman" pitchFamily="18" charset="0"/>
            </a:endParaRPr>
          </a:p>
          <a:p>
            <a:pPr algn="just">
              <a:buFont typeface="Wingdings" panose="05000000000000000000" pitchFamily="2" charset="2"/>
              <a:buChar char="q"/>
            </a:pPr>
            <a:r>
              <a:rPr lang="en-US" sz="2200" dirty="0" smtClean="0">
                <a:latin typeface="Times New Roman" pitchFamily="18" charset="0"/>
                <a:cs typeface="Times New Roman" pitchFamily="18" charset="0"/>
              </a:rPr>
              <a:t>The </a:t>
            </a:r>
            <a:r>
              <a:rPr lang="en-US" sz="2200" dirty="0">
                <a:latin typeface="Times New Roman" pitchFamily="18" charset="0"/>
                <a:cs typeface="Times New Roman" pitchFamily="18" charset="0"/>
              </a:rPr>
              <a:t>sensor comes with a dedicated Negative Temperature Coefficient </a:t>
            </a:r>
            <a:r>
              <a:rPr lang="en-US" sz="2200" dirty="0" smtClean="0">
                <a:latin typeface="Times New Roman" pitchFamily="18" charset="0"/>
                <a:cs typeface="Times New Roman" pitchFamily="18" charset="0"/>
              </a:rPr>
              <a:t>(NTC)  </a:t>
            </a:r>
            <a:r>
              <a:rPr lang="en-US" sz="2200" dirty="0">
                <a:latin typeface="Times New Roman" pitchFamily="18" charset="0"/>
                <a:cs typeface="Times New Roman" pitchFamily="18" charset="0"/>
              </a:rPr>
              <a:t>to measure temperature and an 8-bit microcontroller to output the values of temperature and humidity as serial data. </a:t>
            </a:r>
            <a:endParaRPr lang="en-US" sz="2200" dirty="0" smtClean="0">
              <a:latin typeface="Times New Roman" pitchFamily="18" charset="0"/>
              <a:cs typeface="Times New Roman" pitchFamily="18" charset="0"/>
            </a:endParaRPr>
          </a:p>
          <a:p>
            <a:pPr algn="just">
              <a:buFont typeface="Wingdings" panose="05000000000000000000" pitchFamily="2" charset="2"/>
              <a:buChar char="q"/>
            </a:pPr>
            <a:r>
              <a:rPr lang="en-US" sz="2200" dirty="0" smtClean="0">
                <a:latin typeface="Times New Roman" pitchFamily="18" charset="0"/>
                <a:cs typeface="Times New Roman" pitchFamily="18" charset="0"/>
              </a:rPr>
              <a:t>The </a:t>
            </a:r>
            <a:r>
              <a:rPr lang="en-US" sz="2200" dirty="0">
                <a:latin typeface="Times New Roman" pitchFamily="18" charset="0"/>
                <a:cs typeface="Times New Roman" pitchFamily="18" charset="0"/>
              </a:rPr>
              <a:t>sensor is also factory calibrated and hence easy to interface with other microcontrollers. </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3600" y="3105150"/>
            <a:ext cx="2740526"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74948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effectLst/>
                <a:latin typeface="Times New Roman" pitchFamily="18" charset="0"/>
                <a:cs typeface="Times New Roman" pitchFamily="18" charset="0"/>
              </a:rPr>
              <a:t>Connection Between </a:t>
            </a:r>
            <a:r>
              <a:rPr lang="en-US" sz="3200" dirty="0" err="1">
                <a:effectLst/>
                <a:latin typeface="Times New Roman" pitchFamily="18" charset="0"/>
                <a:cs typeface="Times New Roman" pitchFamily="18" charset="0"/>
              </a:rPr>
              <a:t>NodeMCUand</a:t>
            </a:r>
            <a:r>
              <a:rPr lang="en-US" sz="3200" dirty="0">
                <a:effectLst/>
                <a:latin typeface="Times New Roman" pitchFamily="18" charset="0"/>
                <a:cs typeface="Times New Roman" pitchFamily="18" charset="0"/>
              </a:rPr>
              <a:t> DHT11</a:t>
            </a:r>
            <a:endParaRPr lang="en-US" sz="3200" dirty="0">
              <a:latin typeface="Times New Roman" pitchFamily="18" charset="0"/>
              <a:cs typeface="Times New Roman" pitchFamily="18" charset="0"/>
            </a:endParaRPr>
          </a:p>
        </p:txBody>
      </p:sp>
      <p:pic>
        <p:nvPicPr>
          <p:cNvPr id="307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1276351"/>
            <a:ext cx="5626541"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90625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38150"/>
            <a:ext cx="8229600" cy="2114550"/>
          </a:xfrm>
        </p:spPr>
        <p:txBody>
          <a:bodyPr>
            <a:normAutofit fontScale="92500" lnSpcReduction="20000"/>
          </a:bodyPr>
          <a:lstStyle/>
          <a:p>
            <a:pPr marL="0" indent="0">
              <a:buNone/>
            </a:pPr>
            <a:r>
              <a:rPr lang="en-US" sz="3500" b="1" dirty="0" smtClean="0">
                <a:latin typeface="Times New Roman" pitchFamily="18" charset="0"/>
                <a:cs typeface="Times New Roman" pitchFamily="18" charset="0"/>
              </a:rPr>
              <a:t>Breadboard</a:t>
            </a:r>
          </a:p>
          <a:p>
            <a:pPr marL="0" indent="0">
              <a:buNone/>
            </a:pPr>
            <a:endParaRPr lang="en-US" dirty="0" smtClean="0">
              <a:latin typeface="Times New Roman" pitchFamily="18" charset="0"/>
              <a:cs typeface="Times New Roman" pitchFamily="18" charset="0"/>
            </a:endParaRPr>
          </a:p>
          <a:p>
            <a:pPr>
              <a:buFont typeface="Wingdings" pitchFamily="2" charset="2"/>
              <a:buChar char="q"/>
            </a:pPr>
            <a:r>
              <a:rPr lang="en-US" sz="2200" dirty="0">
                <a:latin typeface="Times New Roman" pitchFamily="18" charset="0"/>
                <a:cs typeface="Times New Roman" pitchFamily="18" charset="0"/>
              </a:rPr>
              <a:t>A breadboard is a widely used tool to design and test circuit. </a:t>
            </a:r>
            <a:endParaRPr lang="en-US" sz="2200" dirty="0" smtClean="0">
              <a:latin typeface="Times New Roman" pitchFamily="18" charset="0"/>
              <a:cs typeface="Times New Roman" pitchFamily="18" charset="0"/>
            </a:endParaRPr>
          </a:p>
          <a:p>
            <a:pPr>
              <a:buFont typeface="Wingdings" pitchFamily="2" charset="2"/>
              <a:buChar char="q"/>
            </a:pPr>
            <a:r>
              <a:rPr lang="en-US" sz="2200" dirty="0" smtClean="0">
                <a:latin typeface="Times New Roman" pitchFamily="18" charset="0"/>
                <a:cs typeface="Times New Roman" pitchFamily="18" charset="0"/>
              </a:rPr>
              <a:t>You </a:t>
            </a:r>
            <a:r>
              <a:rPr lang="en-US" sz="2200" dirty="0">
                <a:latin typeface="Times New Roman" pitchFamily="18" charset="0"/>
                <a:cs typeface="Times New Roman" pitchFamily="18" charset="0"/>
              </a:rPr>
              <a:t>do not need to solder wires and components to make a circuit while using a bread board. </a:t>
            </a:r>
            <a:endParaRPr lang="en-US" sz="2200" dirty="0" smtClean="0">
              <a:latin typeface="Times New Roman" pitchFamily="18" charset="0"/>
              <a:cs typeface="Times New Roman" pitchFamily="18" charset="0"/>
            </a:endParaRPr>
          </a:p>
          <a:p>
            <a:pPr>
              <a:buFont typeface="Wingdings" pitchFamily="2" charset="2"/>
              <a:buChar char="q"/>
            </a:pPr>
            <a:r>
              <a:rPr lang="en-US" sz="2200" dirty="0" smtClean="0">
                <a:latin typeface="Times New Roman" pitchFamily="18" charset="0"/>
                <a:cs typeface="Times New Roman" pitchFamily="18" charset="0"/>
              </a:rPr>
              <a:t>It </a:t>
            </a:r>
            <a:r>
              <a:rPr lang="en-US" sz="2200" dirty="0">
                <a:latin typeface="Times New Roman" pitchFamily="18" charset="0"/>
                <a:cs typeface="Times New Roman" pitchFamily="18" charset="0"/>
              </a:rPr>
              <a:t>is easier to mount components &amp; reuse them. </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2647950"/>
            <a:ext cx="3952876"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94356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00051"/>
            <a:ext cx="8229600" cy="2228850"/>
          </a:xfrm>
        </p:spPr>
        <p:txBody>
          <a:bodyPr>
            <a:normAutofit fontScale="92500" lnSpcReduction="20000"/>
          </a:bodyPr>
          <a:lstStyle/>
          <a:p>
            <a:pPr marL="0" indent="0">
              <a:buNone/>
            </a:pPr>
            <a:r>
              <a:rPr lang="en-US" b="1" dirty="0">
                <a:latin typeface="Times New Roman" pitchFamily="18" charset="0"/>
                <a:cs typeface="Times New Roman" pitchFamily="18" charset="0"/>
              </a:rPr>
              <a:t>Jumper </a:t>
            </a:r>
            <a:r>
              <a:rPr lang="en-US" b="1" dirty="0" smtClean="0">
                <a:latin typeface="Times New Roman" pitchFamily="18" charset="0"/>
                <a:cs typeface="Times New Roman" pitchFamily="18" charset="0"/>
              </a:rPr>
              <a:t>Cable</a:t>
            </a:r>
          </a:p>
          <a:p>
            <a:pPr marL="0" indent="0">
              <a:buNone/>
            </a:pPr>
            <a:endParaRPr lang="en-US" b="1" dirty="0" smtClean="0">
              <a:latin typeface="Times New Roman" pitchFamily="18" charset="0"/>
              <a:cs typeface="Times New Roman" pitchFamily="18" charset="0"/>
            </a:endParaRPr>
          </a:p>
          <a:p>
            <a:pPr>
              <a:buFont typeface="Wingdings" pitchFamily="2" charset="2"/>
              <a:buChar char="q"/>
            </a:pPr>
            <a:r>
              <a:rPr lang="en-US" sz="2000" dirty="0">
                <a:latin typeface="Times New Roman" pitchFamily="18" charset="0"/>
                <a:cs typeface="Times New Roman" pitchFamily="18" charset="0"/>
              </a:rPr>
              <a:t>Jumpers  are  like  on /off  switches  they  may  be  removed  or  added  to alternate  component  performance options.  </a:t>
            </a:r>
            <a:endParaRPr lang="en-US" sz="2000" dirty="0" smtClean="0">
              <a:latin typeface="Times New Roman" pitchFamily="18" charset="0"/>
              <a:cs typeface="Times New Roman" pitchFamily="18" charset="0"/>
            </a:endParaRPr>
          </a:p>
          <a:p>
            <a:pPr>
              <a:buFont typeface="Wingdings" pitchFamily="2" charset="2"/>
              <a:buChar char="q"/>
            </a:pPr>
            <a:r>
              <a:rPr lang="en-US" sz="2000" dirty="0" smtClean="0">
                <a:latin typeface="Times New Roman" pitchFamily="18" charset="0"/>
                <a:cs typeface="Times New Roman" pitchFamily="18" charset="0"/>
              </a:rPr>
              <a:t>A  </a:t>
            </a:r>
            <a:r>
              <a:rPr lang="en-US" sz="2000" dirty="0">
                <a:latin typeface="Times New Roman" pitchFamily="18" charset="0"/>
                <a:cs typeface="Times New Roman" pitchFamily="18" charset="0"/>
              </a:rPr>
              <a:t>jumper  is  made  of  materials  that  conduct  </a:t>
            </a:r>
            <a:r>
              <a:rPr lang="en-US" sz="2000" dirty="0" smtClean="0">
                <a:latin typeface="Times New Roman" pitchFamily="18" charset="0"/>
                <a:cs typeface="Times New Roman" pitchFamily="18" charset="0"/>
              </a:rPr>
              <a:t>electricity</a:t>
            </a:r>
          </a:p>
          <a:p>
            <a:pPr>
              <a:buFont typeface="Wingdings" pitchFamily="2" charset="2"/>
              <a:buChar char="q"/>
            </a:pPr>
            <a:r>
              <a:rPr lang="en-US" sz="2000" dirty="0" smtClean="0">
                <a:latin typeface="Times New Roman" pitchFamily="18" charset="0"/>
                <a:cs typeface="Times New Roman" pitchFamily="18" charset="0"/>
              </a:rPr>
              <a:t>It is </a:t>
            </a:r>
            <a:r>
              <a:rPr lang="en-US" sz="2000" dirty="0">
                <a:latin typeface="Times New Roman" pitchFamily="18" charset="0"/>
                <a:cs typeface="Times New Roman" pitchFamily="18" charset="0"/>
              </a:rPr>
              <a:t>sheathed  in  a  nonconductive  plastic  covering  to  prevent  accidental  short  circuit</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1" y="2724151"/>
            <a:ext cx="3429000" cy="1928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54026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0" y="285751"/>
            <a:ext cx="5867400" cy="584775"/>
          </a:xfrm>
          <a:prstGeom prst="rect">
            <a:avLst/>
          </a:prstGeom>
          <a:noFill/>
        </p:spPr>
        <p:txBody>
          <a:bodyPr wrap="square" rtlCol="0">
            <a:spAutoFit/>
          </a:bodyPr>
          <a:lstStyle/>
          <a:p>
            <a:pPr algn="ctr"/>
            <a:r>
              <a:rPr lang="en-US" sz="3200" b="1" dirty="0" smtClean="0">
                <a:latin typeface="Times New Roman" pitchFamily="18" charset="0"/>
                <a:cs typeface="Times New Roman" pitchFamily="18" charset="0"/>
              </a:rPr>
              <a:t>System Block Diagram (logical)</a:t>
            </a:r>
            <a:endParaRPr lang="en-US" sz="3200" b="1" dirty="0">
              <a:latin typeface="Times New Roman" pitchFamily="18" charset="0"/>
              <a:cs typeface="Times New Roman" pitchFamily="18" charset="0"/>
            </a:endParaRPr>
          </a:p>
        </p:txBody>
      </p:sp>
      <p:pic>
        <p:nvPicPr>
          <p:cNvPr id="5" name="Picture 4"/>
          <p:cNvPicPr/>
          <p:nvPr/>
        </p:nvPicPr>
        <p:blipFill>
          <a:blip r:embed="rId2" cstate="print"/>
          <a:stretch>
            <a:fillRect/>
          </a:stretch>
        </p:blipFill>
        <p:spPr>
          <a:xfrm>
            <a:off x="1371600" y="1238250"/>
            <a:ext cx="6248400" cy="3314700"/>
          </a:xfrm>
          <a:prstGeom prst="rect">
            <a:avLst/>
          </a:prstGeom>
        </p:spPr>
      </p:pic>
    </p:spTree>
    <p:extLst>
      <p:ext uri="{BB962C8B-B14F-4D97-AF65-F5344CB8AC3E}">
        <p14:creationId xmlns:p14="http://schemas.microsoft.com/office/powerpoint/2010/main" val="2068710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66800" y="228601"/>
            <a:ext cx="7010400" cy="1077218"/>
          </a:xfrm>
          <a:prstGeom prst="rect">
            <a:avLst/>
          </a:prstGeom>
          <a:noFill/>
        </p:spPr>
        <p:txBody>
          <a:bodyPr wrap="square" rtlCol="0">
            <a:spAutoFit/>
          </a:bodyPr>
          <a:lstStyle/>
          <a:p>
            <a:pPr algn="ctr"/>
            <a:r>
              <a:rPr lang="en-US" sz="3200" b="1" dirty="0">
                <a:latin typeface="Times New Roman" pitchFamily="18" charset="0"/>
                <a:cs typeface="Times New Roman" pitchFamily="18" charset="0"/>
              </a:rPr>
              <a:t>System Block Diagram (Physical)</a:t>
            </a:r>
          </a:p>
          <a:p>
            <a:pPr algn="ctr"/>
            <a:endParaRPr lang="en-US" sz="3200" b="1"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1123951"/>
            <a:ext cx="6754659" cy="3392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70506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479203"/>
            <a:ext cx="3103418" cy="536972"/>
          </a:xfrm>
        </p:spPr>
        <p:txBody>
          <a:bodyPr>
            <a:normAutofit fontScale="90000"/>
          </a:bodyPr>
          <a:lstStyle/>
          <a:p>
            <a:pPr algn="l"/>
            <a:r>
              <a:rPr lang="en-US" sz="3200" b="1" dirty="0">
                <a:latin typeface="Times New Roman" pitchFamily="18" charset="0"/>
                <a:cs typeface="Times New Roman" pitchFamily="18" charset="0"/>
              </a:rPr>
              <a:t>System </a:t>
            </a:r>
            <a:r>
              <a:rPr lang="en-US" sz="3200" b="1" dirty="0" smtClean="0">
                <a:latin typeface="Times New Roman" pitchFamily="18" charset="0"/>
                <a:cs typeface="Times New Roman" pitchFamily="18" charset="0"/>
              </a:rPr>
              <a:t>Data Flow </a:t>
            </a:r>
            <a:endParaRPr lang="en-US" sz="3200" b="1" dirty="0">
              <a:latin typeface="Times New Roman" pitchFamily="18" charset="0"/>
              <a:cs typeface="Times New Roman" pitchFamily="18" charset="0"/>
            </a:endParaRPr>
          </a:p>
        </p:txBody>
      </p:sp>
      <p:pic>
        <p:nvPicPr>
          <p:cNvPr id="4" name="Picture 3"/>
          <p:cNvPicPr/>
          <p:nvPr/>
        </p:nvPicPr>
        <p:blipFill>
          <a:blip r:embed="rId2" cstate="print"/>
          <a:stretch>
            <a:fillRect/>
          </a:stretch>
        </p:blipFill>
        <p:spPr>
          <a:xfrm>
            <a:off x="914400" y="1028700"/>
            <a:ext cx="7696200" cy="3448050"/>
          </a:xfrm>
          <a:prstGeom prst="rect">
            <a:avLst/>
          </a:prstGeom>
        </p:spPr>
      </p:pic>
      <p:cxnSp>
        <p:nvCxnSpPr>
          <p:cNvPr id="10" name="Straight Connector 9"/>
          <p:cNvCxnSpPr/>
          <p:nvPr/>
        </p:nvCxnSpPr>
        <p:spPr>
          <a:xfrm>
            <a:off x="7848600" y="2171700"/>
            <a:ext cx="0" cy="1485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53200" y="3657600"/>
            <a:ext cx="1295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34200" y="2171700"/>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0825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20" y="244399"/>
            <a:ext cx="8229600" cy="616211"/>
          </a:xfrm>
        </p:spPr>
        <p:txBody>
          <a:bodyPr>
            <a:normAutofit/>
          </a:bodyPr>
          <a:lstStyle/>
          <a:p>
            <a:r>
              <a:rPr lang="en-US" sz="3200" b="1" dirty="0">
                <a:latin typeface="Times New Roman" pitchFamily="18" charset="0"/>
                <a:cs typeface="Times New Roman" pitchFamily="18" charset="0"/>
              </a:rPr>
              <a:t>Advantage &amp; Application</a:t>
            </a:r>
            <a:endParaRPr lang="en-US" sz="3200" b="1" dirty="0"/>
          </a:p>
        </p:txBody>
      </p:sp>
      <p:sp>
        <p:nvSpPr>
          <p:cNvPr id="15" name="AutoShape 4" descr="Image result for Internet Cloud images"/>
          <p:cNvSpPr>
            <a:spLocks noChangeAspect="1" noChangeArrowheads="1"/>
          </p:cNvSpPr>
          <p:nvPr/>
        </p:nvSpPr>
        <p:spPr bwMode="auto">
          <a:xfrm>
            <a:off x="155575" y="-108347"/>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307974" y="1247905"/>
            <a:ext cx="8302625" cy="1938992"/>
          </a:xfrm>
          <a:prstGeom prst="rect">
            <a:avLst/>
          </a:prstGeom>
        </p:spPr>
        <p:txBody>
          <a:bodyPr wrap="square">
            <a:spAutoFit/>
          </a:bodyPr>
          <a:lstStyle/>
          <a:p>
            <a:pPr marL="342900" lvl="0" indent="-342900">
              <a:buFont typeface="Wingdings" pitchFamily="2" charset="2"/>
              <a:buChar char="q"/>
            </a:pPr>
            <a:r>
              <a:rPr lang="en-US" sz="2400" dirty="0">
                <a:latin typeface="Times New Roman" pitchFamily="18" charset="0"/>
                <a:cs typeface="Times New Roman" pitchFamily="18" charset="0"/>
              </a:rPr>
              <a:t>Current Temperature and Humidity Predictability</a:t>
            </a:r>
          </a:p>
          <a:p>
            <a:pPr marL="342900" lvl="0" indent="-342900">
              <a:buFont typeface="Wingdings" pitchFamily="2" charset="2"/>
              <a:buChar char="q"/>
            </a:pPr>
            <a:r>
              <a:rPr lang="en-US" sz="2400" dirty="0">
                <a:latin typeface="Times New Roman" pitchFamily="18" charset="0"/>
                <a:cs typeface="Times New Roman" pitchFamily="18" charset="0"/>
              </a:rPr>
              <a:t>Portable </a:t>
            </a:r>
          </a:p>
          <a:p>
            <a:pPr marL="342900" lvl="0" indent="-342900">
              <a:buFont typeface="Wingdings" pitchFamily="2" charset="2"/>
              <a:buChar char="q"/>
            </a:pPr>
            <a:r>
              <a:rPr lang="en-US" sz="2400" dirty="0">
                <a:latin typeface="Times New Roman" pitchFamily="18" charset="0"/>
                <a:cs typeface="Times New Roman" pitchFamily="18" charset="0"/>
              </a:rPr>
              <a:t>Pocket Friendly</a:t>
            </a:r>
          </a:p>
          <a:p>
            <a:pPr marL="342900" lvl="0" indent="-342900">
              <a:buFont typeface="Wingdings" pitchFamily="2" charset="2"/>
              <a:buChar char="q"/>
            </a:pPr>
            <a:r>
              <a:rPr lang="en-US" sz="2400" dirty="0">
                <a:latin typeface="Times New Roman" pitchFamily="18" charset="0"/>
                <a:cs typeface="Times New Roman" pitchFamily="18" charset="0"/>
              </a:rPr>
              <a:t>User friendly</a:t>
            </a:r>
          </a:p>
          <a:p>
            <a:pPr marL="342900" indent="-342900">
              <a:buFont typeface="Wingdings" pitchFamily="2" charset="2"/>
              <a:buChar char="q"/>
            </a:pPr>
            <a:r>
              <a:rPr lang="en-US" sz="2400" dirty="0">
                <a:latin typeface="Times New Roman" pitchFamily="18" charset="0"/>
                <a:cs typeface="Times New Roman" pitchFamily="18" charset="0"/>
              </a:rPr>
              <a:t>Precise and Accurate Information</a:t>
            </a:r>
          </a:p>
        </p:txBody>
      </p:sp>
    </p:spTree>
    <p:extLst>
      <p:ext uri="{BB962C8B-B14F-4D97-AF65-F5344CB8AC3E}">
        <p14:creationId xmlns:p14="http://schemas.microsoft.com/office/powerpoint/2010/main" val="3810510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smtClean="0">
                <a:latin typeface="Times New Roman" pitchFamily="18" charset="0"/>
                <a:cs typeface="Times New Roman" pitchFamily="18" charset="0"/>
              </a:rPr>
              <a:t>Result and Discussion</a:t>
            </a:r>
            <a:endParaRPr lang="en-US" sz="3200"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400800" y="1123950"/>
            <a:ext cx="2590800"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9600" y="1123950"/>
            <a:ext cx="5486400" cy="3108543"/>
          </a:xfrm>
          <a:prstGeom prst="rect">
            <a:avLst/>
          </a:prstGeom>
          <a:noFill/>
        </p:spPr>
        <p:txBody>
          <a:bodyPr wrap="square" rtlCol="0">
            <a:spAutoFit/>
          </a:bodyPr>
          <a:lstStyle/>
          <a:p>
            <a:pPr marL="285750" lvl="0" indent="-285750">
              <a:buFont typeface="Wingdings" pitchFamily="2" charset="2"/>
              <a:buChar char="Ø"/>
            </a:pPr>
            <a:endParaRPr lang="en-US" sz="2000" dirty="0" smtClean="0"/>
          </a:p>
          <a:p>
            <a:pPr marL="285750" indent="-285750">
              <a:buFont typeface="Wingdings" pitchFamily="2" charset="2"/>
              <a:buChar char="Ø"/>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function to access voice recognition was worked upon and is presently being carried out using a self-made app</a:t>
            </a:r>
            <a:r>
              <a:rPr lang="en-US" sz="2000" dirty="0" smtClean="0">
                <a:latin typeface="Times New Roman" pitchFamily="18" charset="0"/>
                <a:cs typeface="Times New Roman" pitchFamily="18" charset="0"/>
              </a:rPr>
              <a:t>.(</a:t>
            </a:r>
            <a:r>
              <a:rPr lang="en-US" sz="2000" dirty="0">
                <a:latin typeface="Times New Roman" pitchFamily="18" charset="0"/>
                <a:cs typeface="Times New Roman" pitchFamily="18" charset="0"/>
              </a:rPr>
              <a:t>Voice Command </a:t>
            </a:r>
            <a:r>
              <a:rPr lang="en-US" sz="2000" dirty="0" smtClean="0">
                <a:latin typeface="Times New Roman" pitchFamily="18" charset="0"/>
                <a:cs typeface="Times New Roman" pitchFamily="18" charset="0"/>
              </a:rPr>
              <a:t>)</a:t>
            </a:r>
          </a:p>
          <a:p>
            <a:pPr marL="285750" lvl="0" indent="-285750">
              <a:buFont typeface="Wingdings" pitchFamily="2" charset="2"/>
              <a:buChar char="Ø"/>
            </a:pPr>
            <a:r>
              <a:rPr lang="en-US" sz="2000" dirty="0">
                <a:latin typeface="Times New Roman" pitchFamily="18" charset="0"/>
                <a:cs typeface="Times New Roman" pitchFamily="18" charset="0"/>
              </a:rPr>
              <a:t>Testing of data collection process has been completed</a:t>
            </a:r>
          </a:p>
          <a:p>
            <a:pPr marL="285750" lvl="0" indent="-285750">
              <a:buFont typeface="Wingdings" pitchFamily="2" charset="2"/>
              <a:buChar char="Ø"/>
            </a:pPr>
            <a:r>
              <a:rPr lang="en-US" sz="2000" dirty="0">
                <a:latin typeface="Times New Roman" pitchFamily="18" charset="0"/>
                <a:cs typeface="Times New Roman" pitchFamily="18" charset="0"/>
              </a:rPr>
              <a:t>Output of Temperature and Humidity in voice recognition app.</a:t>
            </a:r>
          </a:p>
          <a:p>
            <a:endParaRPr lang="en-US" dirty="0"/>
          </a:p>
          <a:p>
            <a:pPr marL="285750" lvl="0" indent="-285750">
              <a:buFont typeface="Wingdings" pitchFamily="2" charset="2"/>
              <a:buChar char="Ø"/>
            </a:pPr>
            <a:endParaRPr lang="en-US" dirty="0"/>
          </a:p>
        </p:txBody>
      </p:sp>
    </p:spTree>
    <p:extLst>
      <p:ext uri="{BB962C8B-B14F-4D97-AF65-F5344CB8AC3E}">
        <p14:creationId xmlns:p14="http://schemas.microsoft.com/office/powerpoint/2010/main" val="2879573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4350"/>
            <a:ext cx="7848600" cy="3394472"/>
          </a:xfrm>
        </p:spPr>
        <p:txBody>
          <a:bodyPr>
            <a:normAutofit fontScale="77500" lnSpcReduction="20000"/>
          </a:bodyPr>
          <a:lstStyle/>
          <a:p>
            <a:pPr marL="0" indent="0" algn="ctr">
              <a:buNone/>
            </a:pPr>
            <a:r>
              <a:rPr lang="en-US" sz="3600" b="1" dirty="0" smtClean="0">
                <a:latin typeface="Times New Roman" pitchFamily="18" charset="0"/>
                <a:cs typeface="Times New Roman" pitchFamily="18" charset="0"/>
              </a:rPr>
              <a:t>Content</a:t>
            </a:r>
          </a:p>
          <a:p>
            <a:pPr marL="0" indent="0">
              <a:buNone/>
            </a:pPr>
            <a:endParaRPr lang="en-US" sz="2400" b="1" dirty="0" smtClean="0">
              <a:latin typeface="Times New Roman" pitchFamily="18" charset="0"/>
              <a:cs typeface="Times New Roman" pitchFamily="18" charset="0"/>
            </a:endParaRPr>
          </a:p>
          <a:p>
            <a:r>
              <a:rPr lang="en-US" sz="2600" dirty="0" smtClean="0">
                <a:latin typeface="Times New Roman" pitchFamily="18" charset="0"/>
                <a:cs typeface="Times New Roman" pitchFamily="18" charset="0"/>
              </a:rPr>
              <a:t>Abstract</a:t>
            </a:r>
          </a:p>
          <a:p>
            <a:r>
              <a:rPr lang="en-US" sz="2600" dirty="0">
                <a:latin typeface="Times New Roman" pitchFamily="18" charset="0"/>
                <a:cs typeface="Times New Roman" pitchFamily="18" charset="0"/>
              </a:rPr>
              <a:t>Literature Review</a:t>
            </a:r>
            <a:endParaRPr lang="en-US" sz="2600" dirty="0" smtClean="0">
              <a:latin typeface="Times New Roman" pitchFamily="18" charset="0"/>
              <a:cs typeface="Times New Roman" pitchFamily="18" charset="0"/>
            </a:endParaRPr>
          </a:p>
          <a:p>
            <a:r>
              <a:rPr lang="en-US" sz="2600" dirty="0">
                <a:latin typeface="Times New Roman" pitchFamily="18" charset="0"/>
                <a:cs typeface="Times New Roman" pitchFamily="18" charset="0"/>
              </a:rPr>
              <a:t>Description of the </a:t>
            </a:r>
            <a:r>
              <a:rPr lang="en-US" sz="2600" dirty="0" smtClean="0">
                <a:latin typeface="Times New Roman" pitchFamily="18" charset="0"/>
                <a:cs typeface="Times New Roman" pitchFamily="18" charset="0"/>
              </a:rPr>
              <a:t>Component</a:t>
            </a:r>
          </a:p>
          <a:p>
            <a:r>
              <a:rPr lang="en-US" sz="2600" dirty="0">
                <a:latin typeface="Times New Roman" pitchFamily="18" charset="0"/>
                <a:cs typeface="Times New Roman" pitchFamily="18" charset="0"/>
              </a:rPr>
              <a:t>Block Diagram</a:t>
            </a:r>
            <a:endParaRPr lang="en-US" sz="2600" dirty="0" smtClean="0">
              <a:latin typeface="Times New Roman" pitchFamily="18" charset="0"/>
              <a:cs typeface="Times New Roman" pitchFamily="18" charset="0"/>
            </a:endParaRPr>
          </a:p>
          <a:p>
            <a:r>
              <a:rPr lang="en-US" sz="2600" dirty="0" smtClean="0">
                <a:latin typeface="Times New Roman" pitchFamily="18" charset="0"/>
                <a:cs typeface="Times New Roman" pitchFamily="18" charset="0"/>
              </a:rPr>
              <a:t>Advantage &amp; Application</a:t>
            </a:r>
          </a:p>
          <a:p>
            <a:r>
              <a:rPr lang="en-US" sz="2600" dirty="0">
                <a:latin typeface="Times New Roman" pitchFamily="18" charset="0"/>
                <a:cs typeface="Times New Roman" pitchFamily="18" charset="0"/>
              </a:rPr>
              <a:t>Result and Discussion</a:t>
            </a:r>
          </a:p>
          <a:p>
            <a:r>
              <a:rPr lang="en-US" sz="2600" dirty="0" smtClean="0">
                <a:latin typeface="Times New Roman" pitchFamily="18" charset="0"/>
                <a:cs typeface="Times New Roman" pitchFamily="18" charset="0"/>
              </a:rPr>
              <a:t>Conclusion</a:t>
            </a:r>
          </a:p>
          <a:p>
            <a:r>
              <a:rPr lang="en-US" sz="2600" dirty="0">
                <a:latin typeface="Times New Roman" pitchFamily="18" charset="0"/>
                <a:cs typeface="Times New Roman" pitchFamily="18" charset="0"/>
              </a:rPr>
              <a:t>Future </a:t>
            </a:r>
            <a:r>
              <a:rPr lang="en-US" sz="2600" dirty="0" smtClean="0">
                <a:latin typeface="Times New Roman" pitchFamily="18" charset="0"/>
                <a:cs typeface="Times New Roman" pitchFamily="18" charset="0"/>
              </a:rPr>
              <a:t>Work</a:t>
            </a:r>
          </a:p>
          <a:p>
            <a:r>
              <a:rPr lang="en-US" sz="2600" dirty="0">
                <a:latin typeface="Times New Roman" pitchFamily="18" charset="0"/>
                <a:cs typeface="Times New Roman" pitchFamily="18" charset="0"/>
              </a:rPr>
              <a:t>References</a:t>
            </a:r>
          </a:p>
        </p:txBody>
      </p:sp>
    </p:spTree>
    <p:extLst>
      <p:ext uri="{BB962C8B-B14F-4D97-AF65-F5344CB8AC3E}">
        <p14:creationId xmlns:p14="http://schemas.microsoft.com/office/powerpoint/2010/main" val="40138273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962400" y="2419350"/>
            <a:ext cx="472440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81000" y="742950"/>
            <a:ext cx="5181600" cy="2246769"/>
          </a:xfrm>
          <a:prstGeom prst="rect">
            <a:avLst/>
          </a:prstGeom>
          <a:noFill/>
        </p:spPr>
        <p:txBody>
          <a:bodyPr wrap="square" rtlCol="0">
            <a:spAutoFit/>
          </a:bodyPr>
          <a:lstStyle/>
          <a:p>
            <a:pPr marL="342900" indent="-342900">
              <a:buFont typeface="Wingdings" pitchFamily="2" charset="2"/>
              <a:buChar char="Ø"/>
            </a:pPr>
            <a:r>
              <a:rPr lang="en-US" sz="2000" dirty="0">
                <a:latin typeface="Times New Roman" pitchFamily="18" charset="0"/>
                <a:cs typeface="Times New Roman" pitchFamily="18" charset="0"/>
              </a:rPr>
              <a:t>It is Remotely </a:t>
            </a:r>
            <a:r>
              <a:rPr lang="en-US" sz="2000" dirty="0" smtClean="0">
                <a:latin typeface="Times New Roman" pitchFamily="18" charset="0"/>
                <a:cs typeface="Times New Roman" pitchFamily="18" charset="0"/>
              </a:rPr>
              <a:t>Accessible.</a:t>
            </a:r>
          </a:p>
          <a:p>
            <a:pPr marL="342900" indent="-342900">
              <a:buFont typeface="Wingdings" pitchFamily="2" charset="2"/>
              <a:buChar char="Ø"/>
            </a:pPr>
            <a:r>
              <a:rPr lang="en-US" sz="2000" dirty="0">
                <a:latin typeface="Times New Roman" pitchFamily="18" charset="0"/>
                <a:cs typeface="Times New Roman" pitchFamily="18" charset="0"/>
              </a:rPr>
              <a:t>It operate through voice </a:t>
            </a:r>
            <a:r>
              <a:rPr lang="en-US" sz="2000" dirty="0" smtClean="0">
                <a:latin typeface="Times New Roman" pitchFamily="18" charset="0"/>
                <a:cs typeface="Times New Roman" pitchFamily="18" charset="0"/>
              </a:rPr>
              <a:t>recognition</a:t>
            </a:r>
          </a:p>
          <a:p>
            <a:pPr marL="342900" indent="-342900">
              <a:buFont typeface="Wingdings" pitchFamily="2" charset="2"/>
              <a:buChar char="Ø"/>
            </a:pPr>
            <a:r>
              <a:rPr lang="en-US" sz="2000" dirty="0">
                <a:latin typeface="Times New Roman" pitchFamily="18" charset="0"/>
                <a:cs typeface="Times New Roman" pitchFamily="18" charset="0"/>
              </a:rPr>
              <a:t>Precise and Accurate Information</a:t>
            </a:r>
            <a:endParaRPr lang="en-US" sz="2000" dirty="0" smtClean="0">
              <a:latin typeface="Times New Roman" pitchFamily="18" charset="0"/>
              <a:cs typeface="Times New Roman" pitchFamily="18" charset="0"/>
            </a:endParaRPr>
          </a:p>
          <a:p>
            <a:pPr marL="342900" indent="-342900">
              <a:buFont typeface="Wingdings" pitchFamily="2" charset="2"/>
              <a:buChar char="Ø"/>
            </a:pPr>
            <a:r>
              <a:rPr lang="en-US" sz="2000" dirty="0" smtClean="0">
                <a:latin typeface="Times New Roman" pitchFamily="18" charset="0"/>
                <a:cs typeface="Times New Roman" pitchFamily="18" charset="0"/>
              </a:rPr>
              <a:t>Portable</a:t>
            </a:r>
          </a:p>
          <a:p>
            <a:pPr marL="342900" indent="-342900">
              <a:buFont typeface="Wingdings" pitchFamily="2" charset="2"/>
              <a:buChar char="Ø"/>
            </a:pPr>
            <a:r>
              <a:rPr lang="en-US" sz="2000" dirty="0">
                <a:latin typeface="Times New Roman" pitchFamily="18" charset="0"/>
                <a:cs typeface="Times New Roman" pitchFamily="18" charset="0"/>
              </a:rPr>
              <a:t>Pocket Friendly</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endParaRPr lang="en-US" sz="2000" dirty="0"/>
          </a:p>
        </p:txBody>
      </p:sp>
    </p:spTree>
    <p:extLst>
      <p:ext uri="{BB962C8B-B14F-4D97-AF65-F5344CB8AC3E}">
        <p14:creationId xmlns:p14="http://schemas.microsoft.com/office/powerpoint/2010/main" val="9897729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611" y="335071"/>
            <a:ext cx="4419600" cy="571500"/>
          </a:xfrm>
        </p:spPr>
        <p:txBody>
          <a:bodyPr>
            <a:normAutofit fontScale="90000"/>
          </a:bodyPr>
          <a:lstStyle/>
          <a:p>
            <a:r>
              <a:rPr lang="en-US" sz="3200" b="1" dirty="0" smtClean="0">
                <a:latin typeface="Times New Roman" pitchFamily="18" charset="0"/>
                <a:cs typeface="Times New Roman" pitchFamily="18" charset="0"/>
              </a:rPr>
              <a:t>Conclusion</a:t>
            </a:r>
            <a:endParaRPr lang="en-US" sz="3200" b="1" dirty="0">
              <a:latin typeface="Times New Roman" pitchFamily="18" charset="0"/>
              <a:cs typeface="Times New Roman" pitchFamily="18" charset="0"/>
            </a:endParaRPr>
          </a:p>
        </p:txBody>
      </p:sp>
      <p:sp>
        <p:nvSpPr>
          <p:cNvPr id="4" name="Rectangle 3"/>
          <p:cNvSpPr/>
          <p:nvPr/>
        </p:nvSpPr>
        <p:spPr>
          <a:xfrm>
            <a:off x="533400" y="895350"/>
            <a:ext cx="8229600" cy="3477875"/>
          </a:xfrm>
          <a:prstGeom prst="rect">
            <a:avLst/>
          </a:prstGeom>
        </p:spPr>
        <p:txBody>
          <a:bodyPr wrap="square">
            <a:spAutoFit/>
          </a:bodyPr>
          <a:lstStyle/>
          <a:p>
            <a:r>
              <a:rPr lang="en-US" sz="2000" dirty="0" smtClean="0">
                <a:latin typeface="Times New Roman" pitchFamily="18" charset="0"/>
                <a:cs typeface="Times New Roman" pitchFamily="18" charset="0"/>
              </a:rPr>
              <a:t>Work Completed</a:t>
            </a:r>
          </a:p>
          <a:p>
            <a:endParaRPr lang="en-US" sz="2000" dirty="0">
              <a:latin typeface="Times New Roman" pitchFamily="18" charset="0"/>
              <a:cs typeface="Times New Roman" pitchFamily="18" charset="0"/>
            </a:endParaRPr>
          </a:p>
          <a:p>
            <a:pPr marL="342900" indent="-342900">
              <a:buFont typeface="Wingdings" pitchFamily="2" charset="2"/>
              <a:buChar char="q"/>
            </a:pPr>
            <a:r>
              <a:rPr lang="en-US" sz="2000" dirty="0">
                <a:latin typeface="Times New Roman" pitchFamily="18" charset="0"/>
                <a:cs typeface="Times New Roman" pitchFamily="18" charset="0"/>
              </a:rPr>
              <a:t>Requirement analysis with the help of literature survey</a:t>
            </a:r>
          </a:p>
          <a:p>
            <a:pPr marL="342900" indent="-342900">
              <a:buFont typeface="Wingdings" pitchFamily="2" charset="2"/>
              <a:buChar char="q"/>
            </a:pPr>
            <a:r>
              <a:rPr lang="en-US" sz="2000" dirty="0">
                <a:latin typeface="Times New Roman" pitchFamily="18" charset="0"/>
                <a:cs typeface="Times New Roman" pitchFamily="18" charset="0"/>
              </a:rPr>
              <a:t>Studied the components to build the </a:t>
            </a:r>
            <a:r>
              <a:rPr lang="en-US" sz="2000" dirty="0" smtClean="0">
                <a:latin typeface="Times New Roman" pitchFamily="18" charset="0"/>
                <a:cs typeface="Times New Roman" pitchFamily="18" charset="0"/>
              </a:rPr>
              <a:t>low cost system</a:t>
            </a:r>
          </a:p>
          <a:p>
            <a:pPr marL="342900" indent="-342900">
              <a:buFont typeface="Wingdings" pitchFamily="2" charset="2"/>
              <a:buChar char="q"/>
            </a:pPr>
            <a:r>
              <a:rPr lang="en-US" sz="2000" dirty="0" smtClean="0">
                <a:latin typeface="Times New Roman" pitchFamily="18" charset="0"/>
                <a:cs typeface="Times New Roman" pitchFamily="18" charset="0"/>
              </a:rPr>
              <a:t>Studied about the application of system</a:t>
            </a:r>
          </a:p>
          <a:p>
            <a:pPr marL="342900" lvl="0" indent="-342900">
              <a:buFont typeface="Wingdings" pitchFamily="2" charset="2"/>
              <a:buChar char="q"/>
            </a:pPr>
            <a:r>
              <a:rPr lang="en-US" sz="2000" dirty="0">
                <a:latin typeface="Times New Roman" pitchFamily="18" charset="0"/>
                <a:cs typeface="Times New Roman" pitchFamily="18" charset="0"/>
              </a:rPr>
              <a:t>It is remotely accessible</a:t>
            </a:r>
          </a:p>
          <a:p>
            <a:pPr marL="342900" lvl="0" indent="-342900">
              <a:buFont typeface="Wingdings" pitchFamily="2" charset="2"/>
              <a:buChar char="q"/>
            </a:pPr>
            <a:r>
              <a:rPr lang="en-US" sz="2000" dirty="0">
                <a:latin typeface="Times New Roman" pitchFamily="18" charset="0"/>
                <a:cs typeface="Times New Roman" pitchFamily="18" charset="0"/>
              </a:rPr>
              <a:t>It operate through voice </a:t>
            </a:r>
            <a:r>
              <a:rPr lang="en-US" sz="2000" dirty="0" smtClean="0">
                <a:latin typeface="Times New Roman" pitchFamily="18" charset="0"/>
                <a:cs typeface="Times New Roman" pitchFamily="18" charset="0"/>
              </a:rPr>
              <a:t>recognition</a:t>
            </a: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Work </a:t>
            </a:r>
            <a:r>
              <a:rPr lang="en-US" sz="2000" dirty="0">
                <a:latin typeface="Times New Roman" pitchFamily="18" charset="0"/>
                <a:cs typeface="Times New Roman" pitchFamily="18" charset="0"/>
              </a:rPr>
              <a:t>in </a:t>
            </a:r>
            <a:r>
              <a:rPr lang="en-US" sz="2000" dirty="0" smtClean="0">
                <a:latin typeface="Times New Roman" pitchFamily="18" charset="0"/>
                <a:cs typeface="Times New Roman" pitchFamily="18" charset="0"/>
              </a:rPr>
              <a:t>Progress</a:t>
            </a:r>
          </a:p>
          <a:p>
            <a:pPr marL="342900" indent="-342900">
              <a:buFont typeface="Wingdings" pitchFamily="2" charset="2"/>
              <a:buChar char="q"/>
            </a:pPr>
            <a:endParaRPr lang="en-US" sz="2000" dirty="0">
              <a:latin typeface="Times New Roman" pitchFamily="18" charset="0"/>
              <a:cs typeface="Times New Roman" pitchFamily="18" charset="0"/>
            </a:endParaRPr>
          </a:p>
          <a:p>
            <a:pPr marL="342900" lvl="0" indent="-342900">
              <a:buFont typeface="Wingdings" pitchFamily="2" charset="2"/>
              <a:buChar char="q"/>
            </a:pPr>
            <a:r>
              <a:rPr lang="en-US" sz="2000" dirty="0">
                <a:latin typeface="Times New Roman" pitchFamily="18" charset="0"/>
                <a:cs typeface="Times New Roman" pitchFamily="18" charset="0"/>
              </a:rPr>
              <a:t>Currently we are working on the Air Pressure </a:t>
            </a:r>
            <a:r>
              <a:rPr lang="en-US" sz="2000" dirty="0" smtClean="0">
                <a:latin typeface="Times New Roman" pitchFamily="18" charset="0"/>
                <a:cs typeface="Times New Roman" pitchFamily="18" charset="0"/>
              </a:rPr>
              <a:t>sensor.</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42203583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109728" indent="0">
              <a:buNone/>
            </a:pPr>
            <a:r>
              <a:rPr lang="en-US" sz="2000" dirty="0">
                <a:latin typeface="Times New Roman" pitchFamily="18" charset="0"/>
                <a:cs typeface="Times New Roman" pitchFamily="18" charset="0"/>
              </a:rPr>
              <a:t>This model has been design for different features to be added different sensor without changing any existing hardware modules. The addition of air pressure sensor, light sensor and rain level sensor which will be carried out as the scope of future work</a:t>
            </a:r>
            <a:r>
              <a:rPr lang="en-US" sz="2000" dirty="0" smtClean="0">
                <a:latin typeface="Times New Roman" pitchFamily="18" charset="0"/>
                <a:cs typeface="Times New Roman" pitchFamily="18" charset="0"/>
              </a:rPr>
              <a:t>.</a:t>
            </a:r>
          </a:p>
          <a:p>
            <a:pPr marL="109728" indent="0">
              <a:buNone/>
            </a:pPr>
            <a:endParaRPr lang="en-US" sz="2000" dirty="0">
              <a:latin typeface="Times New Roman" pitchFamily="18" charset="0"/>
              <a:cs typeface="Times New Roman" pitchFamily="18" charset="0"/>
            </a:endParaRPr>
          </a:p>
          <a:p>
            <a:pPr>
              <a:buFont typeface="Wingdings" pitchFamily="2" charset="2"/>
              <a:buChar char="q"/>
            </a:pPr>
            <a:r>
              <a:rPr lang="en-US" sz="2000" dirty="0">
                <a:latin typeface="Times New Roman" pitchFamily="18" charset="0"/>
                <a:cs typeface="Times New Roman" pitchFamily="18" charset="0"/>
              </a:rPr>
              <a:t>This model has been designed in such a way that it can cater to the need of the general public as well as the business class. </a:t>
            </a:r>
          </a:p>
          <a:p>
            <a:pPr>
              <a:buFont typeface="Wingdings" pitchFamily="2" charset="2"/>
              <a:buChar char="q"/>
            </a:pPr>
            <a:r>
              <a:rPr lang="en-US" sz="2000" dirty="0">
                <a:latin typeface="Times New Roman" pitchFamily="18" charset="0"/>
                <a:cs typeface="Times New Roman" pitchFamily="18" charset="0"/>
              </a:rPr>
              <a:t>Air pressure sensor light sensor and rain level sensor can be helpful in weather forecast and can be studied further to get climate </a:t>
            </a:r>
            <a:r>
              <a:rPr lang="en-US" sz="2000" dirty="0" smtClean="0">
                <a:latin typeface="Times New Roman" pitchFamily="18" charset="0"/>
                <a:cs typeface="Times New Roman" pitchFamily="18" charset="0"/>
              </a:rPr>
              <a:t>details</a:t>
            </a:r>
          </a:p>
          <a:p>
            <a:pPr>
              <a:buFont typeface="Wingdings" pitchFamily="2" charset="2"/>
              <a:buChar char="q"/>
            </a:pPr>
            <a:r>
              <a:rPr lang="en-US" sz="2000" dirty="0">
                <a:latin typeface="Times New Roman" pitchFamily="18" charset="0"/>
                <a:cs typeface="Times New Roman" pitchFamily="18" charset="0"/>
              </a:rPr>
              <a:t>This design also support being eco-friendly and non-polluting, it can be the most popular sensors to be used in the day to day life of the people.</a:t>
            </a:r>
          </a:p>
          <a:p>
            <a:pPr marL="109728" indent="0">
              <a:buNone/>
            </a:pPr>
            <a:endParaRPr lang="en-US" sz="1800" dirty="0">
              <a:latin typeface="Times New Roman" pitchFamily="18" charset="0"/>
              <a:cs typeface="Times New Roman" pitchFamily="18" charset="0"/>
            </a:endParaRPr>
          </a:p>
        </p:txBody>
      </p:sp>
      <p:sp>
        <p:nvSpPr>
          <p:cNvPr id="3" name="Title 2"/>
          <p:cNvSpPr>
            <a:spLocks noGrp="1"/>
          </p:cNvSpPr>
          <p:nvPr>
            <p:ph type="title"/>
          </p:nvPr>
        </p:nvSpPr>
        <p:spPr>
          <a:xfrm>
            <a:off x="533400" y="438150"/>
            <a:ext cx="4114800" cy="536971"/>
          </a:xfrm>
        </p:spPr>
        <p:txBody>
          <a:bodyPr>
            <a:noAutofit/>
          </a:bodyPr>
          <a:lstStyle/>
          <a:p>
            <a:r>
              <a:rPr lang="en-US" sz="3200" dirty="0">
                <a:effectLst/>
                <a:latin typeface="Times New Roman" pitchFamily="18" charset="0"/>
                <a:cs typeface="Times New Roman" pitchFamily="18" charset="0"/>
              </a:rPr>
              <a:t>Future Work</a:t>
            </a:r>
            <a:br>
              <a:rPr lang="en-US" sz="3200" dirty="0">
                <a:effectLst/>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24356432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buFont typeface="Wingdings" pitchFamily="2" charset="2"/>
              <a:buChar char="q"/>
            </a:pPr>
            <a:r>
              <a:rPr lang="en-US" sz="2000" dirty="0" smtClean="0">
                <a:latin typeface="Times New Roman" pitchFamily="18" charset="0"/>
                <a:cs typeface="Times New Roman" pitchFamily="18" charset="0"/>
              </a:rPr>
              <a:t>[1] </a:t>
            </a:r>
            <a:r>
              <a:rPr lang="en-US" sz="2000" dirty="0" smtClean="0">
                <a:latin typeface="Times New Roman" pitchFamily="18" charset="0"/>
                <a:cs typeface="Times New Roman" pitchFamily="18" charset="0"/>
                <a:hlinkClick r:id="rId2"/>
              </a:rPr>
              <a:t>https</a:t>
            </a:r>
            <a:r>
              <a:rPr lang="en-US" sz="2000" dirty="0">
                <a:latin typeface="Times New Roman" pitchFamily="18" charset="0"/>
                <a:cs typeface="Times New Roman" pitchFamily="18" charset="0"/>
                <a:hlinkClick r:id="rId2"/>
              </a:rPr>
              <a:t>://www.instructables.com/id/DIY-Weather-Station-Using-DHT11-BMP180-Nodemcu-Ove</a:t>
            </a:r>
            <a:r>
              <a:rPr lang="en-US" sz="2000" dirty="0" smtClean="0">
                <a:latin typeface="Times New Roman" pitchFamily="18" charset="0"/>
                <a:cs typeface="Times New Roman" pitchFamily="18" charset="0"/>
                <a:hlinkClick r:id="rId2"/>
              </a:rPr>
              <a:t>/</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November 24,  2019 at 12:50 PM</a:t>
            </a:r>
            <a:endParaRPr lang="en-US" sz="2000" dirty="0" smtClean="0">
              <a:latin typeface="Times New Roman" pitchFamily="18" charset="0"/>
              <a:cs typeface="Times New Roman" pitchFamily="18" charset="0"/>
            </a:endParaRPr>
          </a:p>
          <a:p>
            <a:pPr>
              <a:buFont typeface="Wingdings" pitchFamily="2" charset="2"/>
              <a:buChar char="q"/>
            </a:pPr>
            <a:r>
              <a:rPr lang="en-US" sz="2000" dirty="0" smtClean="0">
                <a:latin typeface="Times New Roman" pitchFamily="18" charset="0"/>
                <a:cs typeface="Times New Roman" pitchFamily="18" charset="0"/>
              </a:rPr>
              <a:t>[2] </a:t>
            </a:r>
            <a:r>
              <a:rPr lang="en-US" sz="2000" dirty="0" smtClean="0">
                <a:latin typeface="Times New Roman" pitchFamily="18" charset="0"/>
                <a:cs typeface="Times New Roman" pitchFamily="18" charset="0"/>
                <a:hlinkClick r:id="rId3"/>
              </a:rPr>
              <a:t>https</a:t>
            </a:r>
            <a:r>
              <a:rPr lang="en-US" sz="2000" dirty="0">
                <a:latin typeface="Times New Roman" pitchFamily="18" charset="0"/>
                <a:cs typeface="Times New Roman" pitchFamily="18" charset="0"/>
                <a:hlinkClick r:id="rId3"/>
              </a:rPr>
              <a:t>://www.youtube.com/watch?v=OogldLc9uYc</a:t>
            </a:r>
            <a:r>
              <a:rPr lang="en-US" sz="2000" dirty="0">
                <a:latin typeface="Times New Roman" pitchFamily="18" charset="0"/>
                <a:cs typeface="Times New Roman" pitchFamily="18" charset="0"/>
              </a:rPr>
              <a:t>  </a:t>
            </a:r>
            <a:r>
              <a:rPr lang="en-US" sz="2000" baseline="30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October 7, 2019 at 2:50 PM</a:t>
            </a:r>
          </a:p>
          <a:p>
            <a:pPr>
              <a:buFont typeface="Wingdings" pitchFamily="2" charset="2"/>
              <a:buChar char="q"/>
            </a:pPr>
            <a:r>
              <a:rPr lang="en-US" sz="2000" dirty="0" smtClean="0">
                <a:latin typeface="Times New Roman" pitchFamily="18" charset="0"/>
                <a:cs typeface="Times New Roman" pitchFamily="18" charset="0"/>
              </a:rPr>
              <a:t>[3] </a:t>
            </a:r>
            <a:r>
              <a:rPr lang="en-US" sz="2000" dirty="0">
                <a:latin typeface="Times New Roman" pitchFamily="18" charset="0"/>
                <a:cs typeface="Times New Roman" pitchFamily="18" charset="0"/>
                <a:hlinkClick r:id="rId4"/>
              </a:rPr>
              <a:t>https://www.youtube.com/watch?v=ObjikQDh1Zc</a:t>
            </a:r>
            <a:r>
              <a:rPr lang="en-US" sz="2000" dirty="0">
                <a:latin typeface="Times New Roman" pitchFamily="18" charset="0"/>
                <a:cs typeface="Times New Roman" pitchFamily="18" charset="0"/>
              </a:rPr>
              <a:t> October 18, 2019 at 3:35 PM</a:t>
            </a:r>
          </a:p>
          <a:p>
            <a:pPr>
              <a:buFont typeface="Wingdings" pitchFamily="2" charset="2"/>
              <a:buChar char="q"/>
            </a:pPr>
            <a:r>
              <a:rPr lang="en-US" sz="2000" dirty="0" smtClean="0">
                <a:latin typeface="Times New Roman" pitchFamily="18" charset="0"/>
                <a:cs typeface="Times New Roman" pitchFamily="18" charset="0"/>
              </a:rPr>
              <a:t>[4] </a:t>
            </a:r>
            <a:r>
              <a:rPr lang="en-US" sz="2000" dirty="0">
                <a:latin typeface="Times New Roman" pitchFamily="18" charset="0"/>
                <a:cs typeface="Times New Roman" pitchFamily="18" charset="0"/>
                <a:hlinkClick r:id="rId5"/>
              </a:rPr>
              <a:t>https://www.youtube.com/watch?v=xqdC__jZILk</a:t>
            </a:r>
            <a:r>
              <a:rPr lang="en-US" sz="2000" dirty="0">
                <a:latin typeface="Times New Roman" pitchFamily="18" charset="0"/>
                <a:cs typeface="Times New Roman" pitchFamily="18" charset="0"/>
              </a:rPr>
              <a:t>  </a:t>
            </a:r>
            <a:r>
              <a:rPr lang="en-US" sz="2000" baseline="30000" dirty="0">
                <a:latin typeface="Times New Roman" pitchFamily="18" charset="0"/>
                <a:cs typeface="Times New Roman" pitchFamily="18" charset="0"/>
              </a:rPr>
              <a:t> </a:t>
            </a:r>
            <a:r>
              <a:rPr lang="en-US" sz="2000" dirty="0">
                <a:latin typeface="Times New Roman" pitchFamily="18" charset="0"/>
                <a:cs typeface="Times New Roman" pitchFamily="18" charset="0"/>
              </a:rPr>
              <a:t>November 4, 2019 at 4:20 PM</a:t>
            </a:r>
          </a:p>
          <a:p>
            <a:pPr>
              <a:buNone/>
            </a:pPr>
            <a:endParaRPr lang="en-US" sz="18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3200" dirty="0">
                <a:effectLst/>
                <a:latin typeface="Times New Roman" pitchFamily="18" charset="0"/>
                <a:cs typeface="Times New Roman" pitchFamily="18" charset="0"/>
              </a:rPr>
              <a:t>References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1448243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dmin\Desktop\thank-you-from-christian-vision-allianc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279225"/>
            <a:ext cx="7162800" cy="4036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9644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71550"/>
            <a:ext cx="8458200" cy="3394472"/>
          </a:xfrm>
        </p:spPr>
        <p:txBody>
          <a:bodyPr>
            <a:noAutofit/>
          </a:bodyPr>
          <a:lstStyle/>
          <a:p>
            <a:pPr marL="0" indent="0" algn="just">
              <a:lnSpc>
                <a:spcPct val="120000"/>
              </a:lnSpc>
              <a:buNone/>
            </a:pPr>
            <a:r>
              <a:rPr lang="en-US" sz="1800" dirty="0">
                <a:latin typeface="Times New Roman" pitchFamily="18" charset="0"/>
                <a:cs typeface="Times New Roman" pitchFamily="18" charset="0"/>
              </a:rPr>
              <a:t>The proposed system is </a:t>
            </a:r>
            <a:r>
              <a:rPr lang="en-US" sz="1800" dirty="0" smtClean="0">
                <a:latin typeface="Times New Roman" pitchFamily="18" charset="0"/>
                <a:cs typeface="Times New Roman" pitchFamily="18" charset="0"/>
              </a:rPr>
              <a:t>low-cost solution </a:t>
            </a:r>
            <a:r>
              <a:rPr lang="en-US" sz="1800" dirty="0">
                <a:latin typeface="Times New Roman" pitchFamily="18" charset="0"/>
                <a:cs typeface="Times New Roman" pitchFamily="18" charset="0"/>
              </a:rPr>
              <a:t>for monitoring </a:t>
            </a:r>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environmental conditions temperature and humidity at a particular place and makes the information visible anywhere in the world</a:t>
            </a:r>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These values are to be captured using </a:t>
            </a:r>
            <a:r>
              <a:rPr lang="en-US" sz="1800" dirty="0" smtClean="0">
                <a:latin typeface="Times New Roman" pitchFamily="18" charset="0"/>
                <a:cs typeface="Times New Roman" pitchFamily="18" charset="0"/>
              </a:rPr>
              <a:t>a </a:t>
            </a:r>
            <a:r>
              <a:rPr lang="en-US" sz="1800" dirty="0">
                <a:latin typeface="Times New Roman" pitchFamily="18" charset="0"/>
                <a:cs typeface="Times New Roman" pitchFamily="18" charset="0"/>
              </a:rPr>
              <a:t>microcontroller interfaced with a</a:t>
            </a:r>
            <a:r>
              <a:rPr lang="en-US" sz="1800" dirty="0" smtClean="0">
                <a:latin typeface="Times New Roman" pitchFamily="18" charset="0"/>
                <a:cs typeface="Times New Roman" pitchFamily="18" charset="0"/>
              </a:rPr>
              <a:t> sensor  based </a:t>
            </a:r>
            <a:r>
              <a:rPr lang="en-US" sz="1800" dirty="0">
                <a:latin typeface="Times New Roman" pitchFamily="18" charset="0"/>
                <a:cs typeface="Times New Roman" pitchFamily="18" charset="0"/>
              </a:rPr>
              <a:t>on Internet of Things (</a:t>
            </a:r>
            <a:r>
              <a:rPr lang="en-US" sz="1800" dirty="0" err="1">
                <a:latin typeface="Times New Roman" pitchFamily="18" charset="0"/>
                <a:cs typeface="Times New Roman" pitchFamily="18" charset="0"/>
              </a:rPr>
              <a:t>IoT</a:t>
            </a:r>
            <a:r>
              <a:rPr lang="en-US" sz="1800" dirty="0">
                <a:latin typeface="Times New Roman" pitchFamily="18" charset="0"/>
                <a:cs typeface="Times New Roman" pitchFamily="18" charset="0"/>
              </a:rPr>
              <a:t>). </a:t>
            </a:r>
            <a:endParaRPr lang="en-US" sz="1800" dirty="0" smtClean="0">
              <a:latin typeface="Times New Roman" pitchFamily="18" charset="0"/>
              <a:cs typeface="Times New Roman" pitchFamily="18" charset="0"/>
            </a:endParaRPr>
          </a:p>
          <a:p>
            <a:pPr marL="0" indent="0" algn="just">
              <a:lnSpc>
                <a:spcPct val="120000"/>
              </a:lnSpc>
              <a:buNone/>
            </a:pPr>
            <a:endParaRPr lang="en-US" sz="1800" dirty="0" smtClean="0">
              <a:latin typeface="Times New Roman" pitchFamily="18" charset="0"/>
              <a:cs typeface="Times New Roman" pitchFamily="18" charset="0"/>
            </a:endParaRPr>
          </a:p>
          <a:p>
            <a:pPr marL="0" indent="0" algn="just">
              <a:lnSpc>
                <a:spcPct val="120000"/>
              </a:lnSpc>
              <a:buNone/>
            </a:pPr>
            <a:r>
              <a:rPr lang="en-US" sz="1800" dirty="0" smtClean="0">
                <a:latin typeface="Times New Roman" pitchFamily="18" charset="0"/>
                <a:cs typeface="Times New Roman" pitchFamily="18" charset="0"/>
              </a:rPr>
              <a:t>In </a:t>
            </a:r>
            <a:r>
              <a:rPr lang="en-US" sz="1800" dirty="0">
                <a:latin typeface="Times New Roman" pitchFamily="18" charset="0"/>
                <a:cs typeface="Times New Roman" pitchFamily="18" charset="0"/>
              </a:rPr>
              <a:t>this </a:t>
            </a:r>
            <a:r>
              <a:rPr lang="en-US" sz="1800" dirty="0" err="1">
                <a:latin typeface="Times New Roman" pitchFamily="18" charset="0"/>
                <a:cs typeface="Times New Roman" pitchFamily="18" charset="0"/>
              </a:rPr>
              <a:t>IoT</a:t>
            </a:r>
            <a:r>
              <a:rPr lang="en-US" sz="1800" dirty="0">
                <a:latin typeface="Times New Roman" pitchFamily="18" charset="0"/>
                <a:cs typeface="Times New Roman" pitchFamily="18" charset="0"/>
              </a:rPr>
              <a:t> enabled weather forecasting system </a:t>
            </a:r>
            <a:r>
              <a:rPr lang="en-US" sz="1800" dirty="0" smtClean="0">
                <a:latin typeface="Times New Roman" pitchFamily="18" charset="0"/>
                <a:cs typeface="Times New Roman" pitchFamily="18" charset="0"/>
              </a:rPr>
              <a:t>project with NodeMCU </a:t>
            </a:r>
            <a:r>
              <a:rPr lang="en-US" sz="1800" dirty="0">
                <a:latin typeface="Times New Roman" pitchFamily="18" charset="0"/>
                <a:cs typeface="Times New Roman" pitchFamily="18" charset="0"/>
              </a:rPr>
              <a:t>measures 2 weather parameters using </a:t>
            </a:r>
            <a:r>
              <a:rPr lang="en-US" sz="1800" dirty="0" smtClean="0">
                <a:latin typeface="Times New Roman" pitchFamily="18" charset="0"/>
                <a:cs typeface="Times New Roman" pitchFamily="18" charset="0"/>
              </a:rPr>
              <a:t>a sensor. </a:t>
            </a:r>
            <a:r>
              <a:rPr lang="en-US" sz="1800" dirty="0">
                <a:latin typeface="Times New Roman" pitchFamily="18" charset="0"/>
                <a:cs typeface="Times New Roman" pitchFamily="18" charset="0"/>
              </a:rPr>
              <a:t>These sensors are temperature </a:t>
            </a:r>
            <a:r>
              <a:rPr lang="en-US" sz="1800" dirty="0" smtClean="0">
                <a:latin typeface="Times New Roman" pitchFamily="18" charset="0"/>
                <a:cs typeface="Times New Roman" pitchFamily="18" charset="0"/>
              </a:rPr>
              <a:t>sensor &amp; </a:t>
            </a:r>
            <a:r>
              <a:rPr lang="en-US" sz="1800" dirty="0">
                <a:latin typeface="Times New Roman" pitchFamily="18" charset="0"/>
                <a:cs typeface="Times New Roman" pitchFamily="18" charset="0"/>
              </a:rPr>
              <a:t>humidity sensor. </a:t>
            </a:r>
            <a:r>
              <a:rPr lang="en-US" sz="1800" dirty="0" smtClean="0">
                <a:latin typeface="Times New Roman" pitchFamily="18" charset="0"/>
                <a:cs typeface="Times New Roman" pitchFamily="18" charset="0"/>
              </a:rPr>
              <a:t>The sensor is </a:t>
            </a:r>
            <a:r>
              <a:rPr lang="en-US" sz="1800" dirty="0">
                <a:latin typeface="Times New Roman" pitchFamily="18" charset="0"/>
                <a:cs typeface="Times New Roman" pitchFamily="18" charset="0"/>
              </a:rPr>
              <a:t>directly connected to </a:t>
            </a:r>
            <a:r>
              <a:rPr lang="en-US" sz="1800" dirty="0" smtClean="0">
                <a:latin typeface="Times New Roman" pitchFamily="18" charset="0"/>
                <a:cs typeface="Times New Roman" pitchFamily="18" charset="0"/>
              </a:rPr>
              <a:t>NodeMCU </a:t>
            </a:r>
            <a:r>
              <a:rPr lang="en-US" sz="1800" dirty="0">
                <a:latin typeface="Times New Roman" pitchFamily="18" charset="0"/>
                <a:cs typeface="Times New Roman" pitchFamily="18" charset="0"/>
              </a:rPr>
              <a:t>since it has inbuilt Analog to digital converter. </a:t>
            </a:r>
            <a:r>
              <a:rPr lang="en-US" sz="1800" dirty="0" smtClean="0">
                <a:latin typeface="Times New Roman" pitchFamily="18" charset="0"/>
                <a:cs typeface="Times New Roman" pitchFamily="18" charset="0"/>
              </a:rPr>
              <a:t>NodeMCU </a:t>
            </a:r>
            <a:r>
              <a:rPr lang="en-US" sz="1800" dirty="0">
                <a:latin typeface="Times New Roman" pitchFamily="18" charset="0"/>
                <a:cs typeface="Times New Roman" pitchFamily="18" charset="0"/>
              </a:rPr>
              <a:t>calculates and displays these weather parameters </a:t>
            </a:r>
            <a:r>
              <a:rPr lang="en-US" sz="1800" dirty="0" smtClean="0">
                <a:latin typeface="Times New Roman" pitchFamily="18" charset="0"/>
                <a:cs typeface="Times New Roman" pitchFamily="18" charset="0"/>
              </a:rPr>
              <a:t>on display unit. </a:t>
            </a:r>
            <a:endParaRPr lang="en-US" sz="1800" dirty="0">
              <a:latin typeface="Times New Roman" pitchFamily="18" charset="0"/>
              <a:cs typeface="Times New Roman" pitchFamily="18" charset="0"/>
            </a:endParaRPr>
          </a:p>
        </p:txBody>
      </p:sp>
      <p:sp>
        <p:nvSpPr>
          <p:cNvPr id="2" name="Title 1"/>
          <p:cNvSpPr>
            <a:spLocks noGrp="1"/>
          </p:cNvSpPr>
          <p:nvPr>
            <p:ph type="title"/>
          </p:nvPr>
        </p:nvSpPr>
        <p:spPr>
          <a:xfrm>
            <a:off x="304800" y="209550"/>
            <a:ext cx="8229600" cy="685800"/>
          </a:xfrm>
        </p:spPr>
        <p:txBody>
          <a:bodyPr>
            <a:normAutofit/>
          </a:bodyPr>
          <a:lstStyle/>
          <a:p>
            <a:r>
              <a:rPr lang="en-US" sz="3200" b="1" dirty="0" smtClean="0">
                <a:latin typeface="Times New Roman" pitchFamily="18" charset="0"/>
                <a:cs typeface="Times New Roman" pitchFamily="18" charset="0"/>
              </a:rPr>
              <a:t>Abstract</a:t>
            </a:r>
            <a:endParaRPr lang="en-US" sz="32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95350"/>
            <a:ext cx="8382000" cy="3505200"/>
          </a:xfrm>
        </p:spPr>
        <p:txBody>
          <a:bodyPr>
            <a:noAutofit/>
          </a:bodyPr>
          <a:lstStyle/>
          <a:p>
            <a:pPr marL="0" indent="0">
              <a:buNone/>
            </a:pPr>
            <a:r>
              <a:rPr lang="en-US" sz="1600" dirty="0" smtClean="0">
                <a:latin typeface="Times New Roman" pitchFamily="18" charset="0"/>
                <a:cs typeface="Times New Roman" pitchFamily="18" charset="0"/>
              </a:rPr>
              <a:t>Title</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IoT</a:t>
            </a:r>
            <a:r>
              <a:rPr lang="en-US" sz="1600" dirty="0">
                <a:latin typeface="Times New Roman" pitchFamily="18" charset="0"/>
                <a:cs typeface="Times New Roman" pitchFamily="18" charset="0"/>
              </a:rPr>
              <a:t> Based Weather Monitoring System for Effective Analytics</a:t>
            </a:r>
          </a:p>
          <a:p>
            <a:pPr marL="0" indent="0">
              <a:buNone/>
            </a:pPr>
            <a:r>
              <a:rPr lang="en-US" sz="1600" dirty="0">
                <a:latin typeface="Times New Roman" pitchFamily="18" charset="0"/>
                <a:cs typeface="Times New Roman" pitchFamily="18" charset="0"/>
              </a:rPr>
              <a:t>Author:         </a:t>
            </a:r>
            <a:r>
              <a:rPr lang="en-US" sz="1600" dirty="0" err="1">
                <a:latin typeface="Times New Roman" pitchFamily="18" charset="0"/>
                <a:cs typeface="Times New Roman" pitchFamily="18" charset="0"/>
              </a:rPr>
              <a:t>Ferdin</a:t>
            </a:r>
            <a:r>
              <a:rPr lang="en-US" sz="1600" dirty="0">
                <a:latin typeface="Times New Roman" pitchFamily="18" charset="0"/>
                <a:cs typeface="Times New Roman" pitchFamily="18" charset="0"/>
              </a:rPr>
              <a:t> Joe  and John Joseph </a:t>
            </a:r>
          </a:p>
          <a:p>
            <a:pPr marL="0" indent="0">
              <a:buNone/>
            </a:pPr>
            <a:r>
              <a:rPr lang="en-US" sz="1600" dirty="0">
                <a:latin typeface="Times New Roman" pitchFamily="18" charset="0"/>
                <a:cs typeface="Times New Roman" pitchFamily="18" charset="0"/>
              </a:rPr>
              <a:t>Publication: International Journal of Engineering and Advanced </a:t>
            </a:r>
            <a:r>
              <a:rPr lang="en-US" sz="1600" dirty="0" smtClean="0">
                <a:latin typeface="Times New Roman" pitchFamily="18" charset="0"/>
                <a:cs typeface="Times New Roman" pitchFamily="18" charset="0"/>
              </a:rPr>
              <a:t>Technology, April 2019</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 </a:t>
            </a:r>
          </a:p>
          <a:p>
            <a:pPr marL="0" indent="0">
              <a:buNone/>
            </a:pPr>
            <a:r>
              <a:rPr lang="en-US" sz="1600" b="1" dirty="0">
                <a:latin typeface="Times New Roman" pitchFamily="18" charset="0"/>
                <a:cs typeface="Times New Roman" pitchFamily="18" charset="0"/>
              </a:rPr>
              <a:t>Objective</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This implementation of weather monitoring system </a:t>
            </a:r>
            <a:r>
              <a:rPr lang="en-US" sz="1600" dirty="0" smtClean="0">
                <a:latin typeface="Times New Roman" pitchFamily="18" charset="0"/>
                <a:cs typeface="Times New Roman" pitchFamily="18" charset="0"/>
              </a:rPr>
              <a:t>is done</a:t>
            </a:r>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using Raspberry </a:t>
            </a:r>
            <a:r>
              <a:rPr lang="en-US" sz="1600" dirty="0">
                <a:latin typeface="Times New Roman" pitchFamily="18" charset="0"/>
                <a:cs typeface="Times New Roman" pitchFamily="18" charset="0"/>
              </a:rPr>
              <a:t>Pi </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and the data insights are generated in web based portal. The access to this data is available in the intranet with the current level of implementation and it could be made public when the data is made to store in cloud servers or other sources in the </a:t>
            </a:r>
            <a:r>
              <a:rPr lang="en-US" sz="1600" dirty="0" smtClean="0">
                <a:latin typeface="Times New Roman" pitchFamily="18" charset="0"/>
                <a:cs typeface="Times New Roman" pitchFamily="18" charset="0"/>
              </a:rPr>
              <a:t>internet. This </a:t>
            </a:r>
            <a:r>
              <a:rPr lang="en-US" sz="1600" dirty="0">
                <a:latin typeface="Times New Roman" pitchFamily="18" charset="0"/>
                <a:cs typeface="Times New Roman" pitchFamily="18" charset="0"/>
              </a:rPr>
              <a:t>proposed system is the most compact unit for measuring weather parameters in regions suffering </a:t>
            </a:r>
            <a:r>
              <a:rPr lang="en-US" sz="1600" dirty="0" smtClean="0">
                <a:latin typeface="Times New Roman" pitchFamily="18" charset="0"/>
                <a:cs typeface="Times New Roman" pitchFamily="18" charset="0"/>
              </a:rPr>
              <a:t>from </a:t>
            </a:r>
            <a:r>
              <a:rPr lang="en-US" sz="1600" dirty="0">
                <a:latin typeface="Times New Roman" pitchFamily="18" charset="0"/>
                <a:cs typeface="Times New Roman" pitchFamily="18" charset="0"/>
              </a:rPr>
              <a:t>pollution. This device in multiple nodes can be connected to the internet from various locations of study. This connectivity will aid the user to monitor the weather metrics corresponding to pollution over a centralized data analytics server.</a:t>
            </a:r>
          </a:p>
          <a:p>
            <a:pPr marL="0" indent="0">
              <a:buNone/>
            </a:pPr>
            <a:endParaRPr lang="en-US" sz="1800" dirty="0"/>
          </a:p>
        </p:txBody>
      </p:sp>
      <p:sp>
        <p:nvSpPr>
          <p:cNvPr id="2" name="Title 1"/>
          <p:cNvSpPr>
            <a:spLocks noGrp="1"/>
          </p:cNvSpPr>
          <p:nvPr>
            <p:ph type="title"/>
          </p:nvPr>
        </p:nvSpPr>
        <p:spPr>
          <a:xfrm>
            <a:off x="457200" y="205979"/>
            <a:ext cx="4114800" cy="536971"/>
          </a:xfrm>
        </p:spPr>
        <p:txBody>
          <a:bodyPr>
            <a:normAutofit/>
          </a:bodyPr>
          <a:lstStyle/>
          <a:p>
            <a:r>
              <a:rPr lang="en-US" sz="2800" b="1" dirty="0">
                <a:latin typeface="Times New Roman" pitchFamily="18" charset="0"/>
                <a:cs typeface="Times New Roman" pitchFamily="18" charset="0"/>
              </a:rPr>
              <a:t>Literature </a:t>
            </a:r>
            <a:r>
              <a:rPr lang="en-US" sz="2800" b="1" dirty="0" smtClean="0">
                <a:latin typeface="Times New Roman" pitchFamily="18" charset="0"/>
                <a:cs typeface="Times New Roman" pitchFamily="18" charset="0"/>
              </a:rPr>
              <a:t>Review #1</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22966795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19150"/>
            <a:ext cx="8229600" cy="3394472"/>
          </a:xfrm>
        </p:spPr>
        <p:txBody>
          <a:bodyPr>
            <a:noAutofit/>
          </a:bodyPr>
          <a:lstStyle/>
          <a:p>
            <a:pPr marL="0" indent="0">
              <a:buNone/>
            </a:pPr>
            <a:r>
              <a:rPr lang="en-US" sz="1600" dirty="0" smtClean="0">
                <a:latin typeface="Times New Roman" pitchFamily="18" charset="0"/>
                <a:cs typeface="Times New Roman" pitchFamily="18" charset="0"/>
              </a:rPr>
              <a:t>Title</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IoT</a:t>
            </a:r>
            <a:r>
              <a:rPr lang="en-US" sz="1600" dirty="0">
                <a:latin typeface="Times New Roman" pitchFamily="18" charset="0"/>
                <a:cs typeface="Times New Roman" pitchFamily="18" charset="0"/>
              </a:rPr>
              <a:t> Based Weather Monitoring System</a:t>
            </a:r>
          </a:p>
          <a:p>
            <a:pPr marL="0" indent="0">
              <a:buNone/>
            </a:pPr>
            <a:r>
              <a:rPr lang="en-US" sz="1600" dirty="0">
                <a:latin typeface="Times New Roman" pitchFamily="18" charset="0"/>
                <a:cs typeface="Times New Roman" pitchFamily="18" charset="0"/>
              </a:rPr>
              <a:t>Author : R Suresh </a:t>
            </a:r>
            <a:r>
              <a:rPr lang="en-US" sz="1600" dirty="0" err="1" smtClean="0">
                <a:latin typeface="Times New Roman" pitchFamily="18" charset="0"/>
                <a:cs typeface="Times New Roman" pitchFamily="18" charset="0"/>
              </a:rPr>
              <a:t>Babu</a:t>
            </a:r>
            <a:r>
              <a:rPr lang="en-US" sz="1600" dirty="0" smtClean="0">
                <a:latin typeface="Times New Roman" pitchFamily="18" charset="0"/>
                <a:cs typeface="Times New Roman" pitchFamily="18" charset="0"/>
              </a:rPr>
              <a:t>, K </a:t>
            </a:r>
            <a:r>
              <a:rPr lang="en-US" sz="1600" dirty="0" err="1" smtClean="0">
                <a:latin typeface="Times New Roman" pitchFamily="18" charset="0"/>
                <a:cs typeface="Times New Roman" pitchFamily="18" charset="0"/>
              </a:rPr>
              <a:t>Anushya</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Department of Electronics and Communication Engineering, </a:t>
            </a:r>
            <a:r>
              <a:rPr lang="en-US" sz="1600" dirty="0" err="1">
                <a:latin typeface="Times New Roman" pitchFamily="18" charset="0"/>
                <a:cs typeface="Times New Roman" pitchFamily="18" charset="0"/>
              </a:rPr>
              <a:t>Kamaraj</a:t>
            </a:r>
            <a:r>
              <a:rPr lang="en-US" sz="1600" dirty="0">
                <a:latin typeface="Times New Roman" pitchFamily="18" charset="0"/>
                <a:cs typeface="Times New Roman" pitchFamily="18" charset="0"/>
              </a:rPr>
              <a:t> College of Engineering</a:t>
            </a:r>
          </a:p>
          <a:p>
            <a:pPr marL="0" indent="0">
              <a:buNone/>
            </a:pPr>
            <a:r>
              <a:rPr lang="en-US" sz="1600" dirty="0">
                <a:latin typeface="Times New Roman" pitchFamily="18" charset="0"/>
                <a:cs typeface="Times New Roman" pitchFamily="18" charset="0"/>
              </a:rPr>
              <a:t>and Technology, Madurai, Tamil Nadu, India</a:t>
            </a:r>
          </a:p>
          <a:p>
            <a:pPr marL="0" indent="0">
              <a:buNone/>
            </a:pPr>
            <a:r>
              <a:rPr lang="en-US" sz="1600" dirty="0">
                <a:latin typeface="Times New Roman" pitchFamily="18" charset="0"/>
                <a:cs typeface="Times New Roman" pitchFamily="18" charset="0"/>
              </a:rPr>
              <a:t>Publication: </a:t>
            </a:r>
            <a:r>
              <a:rPr lang="en-US" sz="1600" i="1" dirty="0">
                <a:latin typeface="Times New Roman" pitchFamily="18" charset="0"/>
                <a:cs typeface="Times New Roman" pitchFamily="18" charset="0"/>
              </a:rPr>
              <a:t>International Journal of Advanced Research Trends in Engineering and Technology (IJARTET), Vol. 5, Special Issue 13, March 2018</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 </a:t>
            </a:r>
          </a:p>
          <a:p>
            <a:pPr marL="0" indent="0">
              <a:buNone/>
            </a:pPr>
            <a:r>
              <a:rPr lang="en-US" sz="1600" b="1" dirty="0">
                <a:latin typeface="Times New Roman" pitchFamily="18" charset="0"/>
                <a:cs typeface="Times New Roman" pitchFamily="18" charset="0"/>
              </a:rPr>
              <a:t>Objective</a:t>
            </a: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By keeping the embedded devices in the environment for monitoring enables self-protection (i.e., smart environment) to the environment. To implement this need to deploy the sensor devices in the environment for collecting the data and analysis. By deploying sensor devices in the environment, we can bring the environment into real life i.e. it can interact with other objects through the network.</a:t>
            </a:r>
          </a:p>
          <a:p>
            <a:pPr marL="0" indent="0">
              <a:buNone/>
            </a:pPr>
            <a:endParaRPr lang="en-US" sz="1800" dirty="0">
              <a:latin typeface="Times New Roman" pitchFamily="18" charset="0"/>
              <a:cs typeface="Times New Roman" pitchFamily="18" charset="0"/>
            </a:endParaRPr>
          </a:p>
        </p:txBody>
      </p:sp>
      <p:sp>
        <p:nvSpPr>
          <p:cNvPr id="4" name="Title 1"/>
          <p:cNvSpPr>
            <a:spLocks noGrp="1"/>
          </p:cNvSpPr>
          <p:nvPr>
            <p:ph type="title"/>
          </p:nvPr>
        </p:nvSpPr>
        <p:spPr>
          <a:xfrm>
            <a:off x="533400" y="133350"/>
            <a:ext cx="4114800" cy="536971"/>
          </a:xfrm>
        </p:spPr>
        <p:txBody>
          <a:bodyPr>
            <a:normAutofit/>
          </a:bodyPr>
          <a:lstStyle/>
          <a:p>
            <a:r>
              <a:rPr lang="en-US" sz="2800" b="1" dirty="0">
                <a:latin typeface="Times New Roman" pitchFamily="18" charset="0"/>
                <a:cs typeface="Times New Roman" pitchFamily="18" charset="0"/>
              </a:rPr>
              <a:t>Literature </a:t>
            </a:r>
            <a:r>
              <a:rPr lang="en-US" sz="2800" b="1" dirty="0" smtClean="0">
                <a:latin typeface="Times New Roman" pitchFamily="18" charset="0"/>
                <a:cs typeface="Times New Roman" pitchFamily="18" charset="0"/>
              </a:rPr>
              <a:t>Review # 2</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292542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19150"/>
            <a:ext cx="8229600" cy="3394472"/>
          </a:xfrm>
        </p:spPr>
        <p:txBody>
          <a:bodyPr>
            <a:noAutofit/>
          </a:bodyPr>
          <a:lstStyle/>
          <a:p>
            <a:pPr marL="109728" indent="0">
              <a:buNone/>
            </a:pPr>
            <a:r>
              <a:rPr lang="en-US" sz="1400" dirty="0">
                <a:latin typeface="Times New Roman" pitchFamily="18" charset="0"/>
                <a:cs typeface="Times New Roman" pitchFamily="18" charset="0"/>
              </a:rPr>
              <a:t>Title: Internet of Things (IOT) based Weather Monitoring System</a:t>
            </a:r>
          </a:p>
          <a:p>
            <a:pPr marL="109728" indent="0">
              <a:buNone/>
            </a:pPr>
            <a:r>
              <a:rPr lang="en-US" sz="1400" dirty="0">
                <a:latin typeface="Times New Roman" pitchFamily="18" charset="0"/>
                <a:cs typeface="Times New Roman" pitchFamily="18" charset="0"/>
              </a:rPr>
              <a:t>Author: </a:t>
            </a:r>
            <a:r>
              <a:rPr lang="en-US" sz="1400" dirty="0" err="1">
                <a:latin typeface="Times New Roman" pitchFamily="18" charset="0"/>
                <a:cs typeface="Times New Roman" pitchFamily="18" charset="0"/>
              </a:rPr>
              <a:t>Girija</a:t>
            </a:r>
            <a:r>
              <a:rPr lang="en-US" sz="1400" dirty="0">
                <a:latin typeface="Times New Roman" pitchFamily="18" charset="0"/>
                <a:cs typeface="Times New Roman" pitchFamily="18" charset="0"/>
              </a:rPr>
              <a:t> C,  </a:t>
            </a:r>
            <a:r>
              <a:rPr lang="en-US" sz="1400" dirty="0" err="1">
                <a:latin typeface="Times New Roman" pitchFamily="18" charset="0"/>
                <a:cs typeface="Times New Roman" pitchFamily="18" charset="0"/>
              </a:rPr>
              <a:t>Andreanna</a:t>
            </a:r>
            <a:r>
              <a:rPr lang="en-US" sz="1400" dirty="0">
                <a:latin typeface="Times New Roman" pitchFamily="18" charset="0"/>
                <a:cs typeface="Times New Roman" pitchFamily="18" charset="0"/>
              </a:rPr>
              <a:t> Grace Shires,  </a:t>
            </a:r>
            <a:r>
              <a:rPr lang="en-US" sz="1400" dirty="0" err="1">
                <a:latin typeface="Times New Roman" pitchFamily="18" charset="0"/>
                <a:cs typeface="Times New Roman" pitchFamily="18" charset="0"/>
              </a:rPr>
              <a:t>Harshalatha</a:t>
            </a:r>
            <a:r>
              <a:rPr lang="en-US" sz="1400" dirty="0">
                <a:latin typeface="Times New Roman" pitchFamily="18" charset="0"/>
                <a:cs typeface="Times New Roman" pitchFamily="18" charset="0"/>
              </a:rPr>
              <a:t> H and  </a:t>
            </a:r>
            <a:r>
              <a:rPr lang="en-US" sz="1400" dirty="0" err="1">
                <a:latin typeface="Times New Roman" pitchFamily="18" charset="0"/>
                <a:cs typeface="Times New Roman" pitchFamily="18" charset="0"/>
              </a:rPr>
              <a:t>Pushpalatha</a:t>
            </a:r>
            <a:r>
              <a:rPr lang="en-US" sz="1400" dirty="0">
                <a:latin typeface="Times New Roman" pitchFamily="18" charset="0"/>
                <a:cs typeface="Times New Roman" pitchFamily="18" charset="0"/>
              </a:rPr>
              <a:t> H P,   Department of Electronics and Communication, NIEIT, </a:t>
            </a:r>
            <a:r>
              <a:rPr lang="en-US" sz="1400" dirty="0" err="1">
                <a:latin typeface="Times New Roman" pitchFamily="18" charset="0"/>
                <a:cs typeface="Times New Roman" pitchFamily="18" charset="0"/>
              </a:rPr>
              <a:t>Mysuru</a:t>
            </a:r>
            <a:endParaRPr lang="en-US" sz="1400" dirty="0">
              <a:latin typeface="Times New Roman" pitchFamily="18" charset="0"/>
              <a:cs typeface="Times New Roman" pitchFamily="18" charset="0"/>
            </a:endParaRPr>
          </a:p>
          <a:p>
            <a:pPr marL="109728" indent="0">
              <a:buNone/>
            </a:pPr>
            <a:r>
              <a:rPr lang="en-US" sz="1400" dirty="0">
                <a:latin typeface="Times New Roman" pitchFamily="18" charset="0"/>
                <a:cs typeface="Times New Roman" pitchFamily="18" charset="0"/>
              </a:rPr>
              <a:t> </a:t>
            </a:r>
          </a:p>
          <a:p>
            <a:pPr marL="109728" indent="0">
              <a:buNone/>
            </a:pPr>
            <a:r>
              <a:rPr lang="en-US" sz="1400" b="1" dirty="0">
                <a:latin typeface="Times New Roman" pitchFamily="18" charset="0"/>
                <a:cs typeface="Times New Roman" pitchFamily="18" charset="0"/>
              </a:rPr>
              <a:t>Objective</a:t>
            </a:r>
            <a:endParaRPr lang="en-US" sz="1400" dirty="0">
              <a:latin typeface="Times New Roman" pitchFamily="18" charset="0"/>
              <a:cs typeface="Times New Roman" pitchFamily="18" charset="0"/>
            </a:endParaRPr>
          </a:p>
          <a:p>
            <a:pPr marL="109728" indent="0">
              <a:buNone/>
            </a:pPr>
            <a:r>
              <a:rPr lang="en-US" sz="1400" dirty="0">
                <a:latin typeface="Times New Roman" pitchFamily="18" charset="0"/>
                <a:cs typeface="Times New Roman" pitchFamily="18" charset="0"/>
              </a:rPr>
              <a:t> </a:t>
            </a:r>
          </a:p>
          <a:p>
            <a:pPr marL="109728" indent="0">
              <a:buNone/>
            </a:pPr>
            <a:r>
              <a:rPr lang="en-US" sz="1400" dirty="0">
                <a:latin typeface="Times New Roman" pitchFamily="18" charset="0"/>
                <a:cs typeface="Times New Roman" pitchFamily="18" charset="0"/>
              </a:rPr>
              <a:t>Department of Electronics and Communication, NIEIT, </a:t>
            </a:r>
            <a:r>
              <a:rPr lang="en-US" sz="1400" dirty="0" err="1">
                <a:latin typeface="Times New Roman" pitchFamily="18" charset="0"/>
                <a:cs typeface="Times New Roman" pitchFamily="18" charset="0"/>
              </a:rPr>
              <a:t>Mysuru</a:t>
            </a:r>
            <a:r>
              <a:rPr lang="en-US" sz="1400" dirty="0">
                <a:latin typeface="Times New Roman" pitchFamily="18" charset="0"/>
                <a:cs typeface="Times New Roman" pitchFamily="18" charset="0"/>
              </a:rPr>
              <a:t>. The system proposed in this paper is an advanced solution for monitoring the weather conditions at a particular place and make the information visible anywhere in the world. The technology behind this is Internet of Things (</a:t>
            </a:r>
            <a:r>
              <a:rPr lang="en-US" sz="1400" dirty="0" err="1">
                <a:latin typeface="Times New Roman" pitchFamily="18" charset="0"/>
                <a:cs typeface="Times New Roman" pitchFamily="18" charset="0"/>
              </a:rPr>
              <a:t>IoT</a:t>
            </a:r>
            <a:r>
              <a:rPr lang="en-US" sz="1400" dirty="0">
                <a:latin typeface="Times New Roman" pitchFamily="18" charset="0"/>
                <a:cs typeface="Times New Roman" pitchFamily="18" charset="0"/>
              </a:rPr>
              <a:t>), which is an advanced and efficient solution for connecting the things to the internet and to connect the entire world of things in a network. Here things might be whatever like electronic gadgets, sensors and automotive electronic equipment. The system deals with monitoring and controlling the environmental conditions like temperature, relative humidity and CO level with sensors and sends the information to the web page and then plot the sensor data as graphical statistics. The data updated from the implemented system can be accessible in the internet from anywhere in the world.</a:t>
            </a:r>
          </a:p>
        </p:txBody>
      </p:sp>
      <p:sp>
        <p:nvSpPr>
          <p:cNvPr id="3" name="Title 2"/>
          <p:cNvSpPr>
            <a:spLocks noGrp="1"/>
          </p:cNvSpPr>
          <p:nvPr>
            <p:ph type="title"/>
          </p:nvPr>
        </p:nvSpPr>
        <p:spPr>
          <a:xfrm>
            <a:off x="457200" y="209550"/>
            <a:ext cx="4191000" cy="460771"/>
          </a:xfrm>
        </p:spPr>
        <p:txBody>
          <a:bodyPr>
            <a:normAutofit fontScale="90000"/>
          </a:bodyPr>
          <a:lstStyle/>
          <a:p>
            <a:r>
              <a:rPr lang="en-US" sz="2800" dirty="0">
                <a:latin typeface="Times New Roman" pitchFamily="18" charset="0"/>
                <a:cs typeface="Times New Roman" pitchFamily="18" charset="0"/>
              </a:rPr>
              <a:t>Literature Review </a:t>
            </a:r>
            <a:r>
              <a:rPr lang="en-US" sz="2800" dirty="0" smtClean="0">
                <a:latin typeface="Times New Roman" pitchFamily="18" charset="0"/>
                <a:cs typeface="Times New Roman" pitchFamily="18" charset="0"/>
              </a:rPr>
              <a:t># 3</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37501524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457200" y="1352550"/>
            <a:ext cx="8229600" cy="2286000"/>
          </a:xfrm>
        </p:spPr>
        <p:txBody>
          <a:bodyPr>
            <a:normAutofit/>
          </a:bodyPr>
          <a:lstStyle/>
          <a:p>
            <a:pPr>
              <a:buFont typeface="Wingdings" panose="05000000000000000000" pitchFamily="2" charset="2"/>
              <a:buChar char="q"/>
            </a:pPr>
            <a:r>
              <a:rPr lang="en-IN" sz="2000" dirty="0" smtClean="0">
                <a:latin typeface="Times New Roman" pitchFamily="18" charset="0"/>
                <a:cs typeface="Times New Roman" pitchFamily="18" charset="0"/>
              </a:rPr>
              <a:t>To develop this experiment as </a:t>
            </a:r>
            <a:r>
              <a:rPr lang="en-IN" sz="2000" dirty="0" err="1" smtClean="0">
                <a:latin typeface="Times New Roman" pitchFamily="18" charset="0"/>
                <a:cs typeface="Times New Roman" pitchFamily="18" charset="0"/>
              </a:rPr>
              <a:t>PoC</a:t>
            </a:r>
            <a:r>
              <a:rPr lang="en-IN" sz="2000" dirty="0" smtClean="0">
                <a:latin typeface="Times New Roman" pitchFamily="18" charset="0"/>
                <a:cs typeface="Times New Roman" pitchFamily="18" charset="0"/>
              </a:rPr>
              <a:t>, we need the following components:</a:t>
            </a:r>
            <a:endParaRPr lang="en-US" sz="2000" dirty="0">
              <a:latin typeface="Times New Roman" pitchFamily="18" charset="0"/>
              <a:cs typeface="Times New Roman" pitchFamily="18" charset="0"/>
            </a:endParaRPr>
          </a:p>
          <a:p>
            <a:pPr lvl="1">
              <a:buFont typeface="Wingdings" panose="05000000000000000000" pitchFamily="2" charset="2"/>
              <a:buChar char="ü"/>
            </a:pPr>
            <a:r>
              <a:rPr lang="en-IN" sz="2000" dirty="0">
                <a:latin typeface="Times New Roman" pitchFamily="18" charset="0"/>
                <a:cs typeface="Times New Roman" pitchFamily="18" charset="0"/>
              </a:rPr>
              <a:t>	</a:t>
            </a:r>
            <a:r>
              <a:rPr lang="en-IN" sz="2000" dirty="0" err="1" smtClean="0">
                <a:latin typeface="Times New Roman" pitchFamily="18" charset="0"/>
                <a:cs typeface="Times New Roman" pitchFamily="18" charset="0"/>
              </a:rPr>
              <a:t>NodeMCU</a:t>
            </a:r>
            <a:endParaRPr lang="en-US" sz="2000" dirty="0">
              <a:latin typeface="Times New Roman" pitchFamily="18" charset="0"/>
              <a:cs typeface="Times New Roman" pitchFamily="18" charset="0"/>
            </a:endParaRPr>
          </a:p>
          <a:p>
            <a:pPr lvl="1">
              <a:buFont typeface="Wingdings" panose="05000000000000000000" pitchFamily="2" charset="2"/>
              <a:buChar char="ü"/>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DHT11</a:t>
            </a:r>
            <a:endParaRPr lang="en-US" sz="2000" dirty="0">
              <a:latin typeface="Times New Roman" pitchFamily="18" charset="0"/>
              <a:cs typeface="Times New Roman" pitchFamily="18" charset="0"/>
            </a:endParaRPr>
          </a:p>
          <a:p>
            <a:pPr lvl="1">
              <a:buFont typeface="Wingdings" panose="05000000000000000000" pitchFamily="2" charset="2"/>
              <a:buChar char="ü"/>
            </a:pP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Breadboard </a:t>
            </a:r>
          </a:p>
          <a:p>
            <a:pPr lvl="1">
              <a:buFont typeface="Wingdings" panose="05000000000000000000" pitchFamily="2" charset="2"/>
              <a:buChar char="ü"/>
            </a:pPr>
            <a:r>
              <a:rPr lang="en-IN" sz="2000" dirty="0" smtClean="0">
                <a:latin typeface="Times New Roman" pitchFamily="18" charset="0"/>
                <a:cs typeface="Times New Roman" pitchFamily="18" charset="0"/>
              </a:rPr>
              <a:t>     Jumper Cable</a:t>
            </a:r>
          </a:p>
          <a:p>
            <a:pPr lvl="1">
              <a:buFont typeface="Wingdings" panose="05000000000000000000" pitchFamily="2" charset="2"/>
              <a:buChar char="ü"/>
            </a:pPr>
            <a:r>
              <a:rPr lang="en-IN" sz="2000" dirty="0" smtClean="0">
                <a:latin typeface="Times New Roman" pitchFamily="18" charset="0"/>
                <a:cs typeface="Times New Roman" pitchFamily="18" charset="0"/>
              </a:rPr>
              <a:t>      Battery </a:t>
            </a:r>
            <a:endParaRPr lang="en-US" sz="2000" dirty="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p:txBody>
      </p:sp>
      <p:sp>
        <p:nvSpPr>
          <p:cNvPr id="3" name="Title 1"/>
          <p:cNvSpPr>
            <a:spLocks noGrp="1"/>
          </p:cNvSpPr>
          <p:nvPr>
            <p:ph type="title"/>
          </p:nvPr>
        </p:nvSpPr>
        <p:spPr>
          <a:xfrm>
            <a:off x="381000" y="514350"/>
            <a:ext cx="8229600" cy="457200"/>
          </a:xfrm>
        </p:spPr>
        <p:txBody>
          <a:bodyPr>
            <a:noAutofit/>
          </a:bodyPr>
          <a:lstStyle/>
          <a:p>
            <a:r>
              <a:rPr lang="en-IN" sz="3600" b="1" dirty="0" smtClean="0">
                <a:latin typeface="Times New Roman" pitchFamily="18" charset="0"/>
                <a:cs typeface="Times New Roman" pitchFamily="18" charset="0"/>
              </a:rPr>
              <a:t>Required Components</a:t>
            </a:r>
            <a:endParaRPr lang="en-US" sz="3600" dirty="0">
              <a:latin typeface="Times New Roman" pitchFamily="18" charset="0"/>
              <a:cs typeface="Times New Roman" pitchFamily="18" charset="0"/>
            </a:endParaRPr>
          </a:p>
        </p:txBody>
      </p:sp>
    </p:spTree>
    <p:extLst>
      <p:ext uri="{BB962C8B-B14F-4D97-AF65-F5344CB8AC3E}">
        <p14:creationId xmlns:p14="http://schemas.microsoft.com/office/powerpoint/2010/main" val="19854354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09550"/>
            <a:ext cx="8382000" cy="2590800"/>
          </a:xfrm>
        </p:spPr>
        <p:txBody>
          <a:bodyPr>
            <a:noAutofit/>
          </a:bodyPr>
          <a:lstStyle/>
          <a:p>
            <a:pPr marL="0" indent="0" algn="just">
              <a:buNone/>
            </a:pPr>
            <a:r>
              <a:rPr lang="en-US" sz="2800" b="1" dirty="0" smtClean="0">
                <a:latin typeface="Times New Roman" pitchFamily="18" charset="0"/>
                <a:cs typeface="Times New Roman" pitchFamily="18" charset="0"/>
              </a:rPr>
              <a:t>NodeMCU</a:t>
            </a:r>
          </a:p>
          <a:p>
            <a:pPr marL="0" indent="0" algn="just">
              <a:buNone/>
            </a:pPr>
            <a:endParaRPr lang="en-US" sz="1800" dirty="0" smtClean="0">
              <a:latin typeface="Times New Roman" pitchFamily="18" charset="0"/>
              <a:cs typeface="Times New Roman" pitchFamily="18" charset="0"/>
            </a:endParaRPr>
          </a:p>
          <a:p>
            <a:pPr marL="285750" indent="-285750" algn="just">
              <a:buFont typeface="Wingdings" pitchFamily="2" charset="2"/>
              <a:buChar char="q"/>
            </a:pPr>
            <a:r>
              <a:rPr lang="en-US" sz="1800" dirty="0">
                <a:latin typeface="Times New Roman" pitchFamily="18" charset="0"/>
                <a:cs typeface="Times New Roman" pitchFamily="18" charset="0"/>
              </a:rPr>
              <a:t>NodeMCU is an open source </a:t>
            </a:r>
            <a:r>
              <a:rPr lang="en-US" sz="1800" u="sng" dirty="0">
                <a:latin typeface="Times New Roman" pitchFamily="18" charset="0"/>
                <a:cs typeface="Times New Roman" pitchFamily="18" charset="0"/>
                <a:hlinkClick r:id="rId3"/>
              </a:rPr>
              <a:t>LUA</a:t>
            </a:r>
            <a:r>
              <a:rPr lang="en-US" sz="1800" dirty="0">
                <a:latin typeface="Times New Roman" pitchFamily="18" charset="0"/>
                <a:cs typeface="Times New Roman" pitchFamily="18" charset="0"/>
              </a:rPr>
              <a:t> based firmware developed for ESP8266 </a:t>
            </a:r>
            <a:r>
              <a:rPr lang="en-US" sz="1800" dirty="0" smtClean="0">
                <a:latin typeface="Times New Roman" pitchFamily="18" charset="0"/>
                <a:cs typeface="Times New Roman" pitchFamily="18" charset="0"/>
              </a:rPr>
              <a:t>Wi-Fi </a:t>
            </a:r>
            <a:r>
              <a:rPr lang="en-US" sz="1800" dirty="0">
                <a:latin typeface="Times New Roman" pitchFamily="18" charset="0"/>
                <a:cs typeface="Times New Roman" pitchFamily="18" charset="0"/>
              </a:rPr>
              <a:t>chip. </a:t>
            </a:r>
            <a:endParaRPr lang="en-US" sz="1800" dirty="0" smtClean="0">
              <a:latin typeface="Times New Roman" pitchFamily="18" charset="0"/>
              <a:cs typeface="Times New Roman" pitchFamily="18" charset="0"/>
            </a:endParaRPr>
          </a:p>
          <a:p>
            <a:pPr marL="285750" indent="-285750" algn="just">
              <a:buFont typeface="Wingdings" pitchFamily="2" charset="2"/>
              <a:buChar char="q"/>
            </a:pPr>
            <a:r>
              <a:rPr lang="en-IN" sz="1800" dirty="0">
                <a:latin typeface="Times New Roman" pitchFamily="18" charset="0"/>
                <a:cs typeface="Times New Roman" pitchFamily="18" charset="0"/>
              </a:rPr>
              <a:t>The ESP8266 is a low-cost </a:t>
            </a:r>
            <a:r>
              <a:rPr lang="en-IN" sz="1800" u="sng" dirty="0">
                <a:latin typeface="Times New Roman" pitchFamily="18" charset="0"/>
                <a:cs typeface="Times New Roman" pitchFamily="18" charset="0"/>
                <a:hlinkClick r:id="rId4" tooltip="Wi-Fi"/>
              </a:rPr>
              <a:t>Wi-Fi</a:t>
            </a:r>
            <a:r>
              <a:rPr lang="en-IN" sz="1800" dirty="0">
                <a:latin typeface="Times New Roman" pitchFamily="18" charset="0"/>
                <a:cs typeface="Times New Roman" pitchFamily="18" charset="0"/>
              </a:rPr>
              <a:t> chip developed by Espressif Systems with TCP/IP protocol. For more information about ESP8266, you can refer </a:t>
            </a:r>
            <a:r>
              <a:rPr lang="en-IN" sz="1800" dirty="0">
                <a:latin typeface="Times New Roman" pitchFamily="18" charset="0"/>
                <a:cs typeface="Times New Roman" pitchFamily="18" charset="0"/>
                <a:hlinkClick r:id="rId5"/>
              </a:rPr>
              <a:t>ESP8266 </a:t>
            </a:r>
            <a:r>
              <a:rPr lang="en-IN" sz="1800" dirty="0" err="1">
                <a:latin typeface="Times New Roman" pitchFamily="18" charset="0"/>
                <a:cs typeface="Times New Roman" pitchFamily="18" charset="0"/>
                <a:hlinkClick r:id="rId5"/>
              </a:rPr>
              <a:t>WiFi</a:t>
            </a:r>
            <a:r>
              <a:rPr lang="en-IN" sz="1800" dirty="0">
                <a:latin typeface="Times New Roman" pitchFamily="18" charset="0"/>
                <a:cs typeface="Times New Roman" pitchFamily="18" charset="0"/>
                <a:hlinkClick r:id="rId5"/>
              </a:rPr>
              <a:t> Module</a:t>
            </a:r>
            <a:r>
              <a:rPr lang="en-IN" sz="1800" dirty="0" smtClean="0">
                <a:latin typeface="Times New Roman" pitchFamily="18" charset="0"/>
                <a:cs typeface="Times New Roman" pitchFamily="18" charset="0"/>
              </a:rPr>
              <a:t>.</a:t>
            </a:r>
          </a:p>
          <a:p>
            <a:pPr marL="285750" indent="-285750" algn="just">
              <a:buFont typeface="Wingdings" pitchFamily="2" charset="2"/>
              <a:buChar char="q"/>
            </a:pPr>
            <a:r>
              <a:rPr lang="en-US" sz="1800" dirty="0">
                <a:latin typeface="Times New Roman" pitchFamily="18" charset="0"/>
                <a:cs typeface="Times New Roman" pitchFamily="18" charset="0"/>
              </a:rPr>
              <a:t>NodeMCU </a:t>
            </a:r>
            <a:r>
              <a:rPr lang="en-US" sz="1800" dirty="0" err="1">
                <a:latin typeface="Times New Roman" pitchFamily="18" charset="0"/>
                <a:cs typeface="Times New Roman" pitchFamily="18" charset="0"/>
              </a:rPr>
              <a:t>Dev</a:t>
            </a:r>
            <a:r>
              <a:rPr lang="en-US" sz="1800" dirty="0">
                <a:latin typeface="Times New Roman" pitchFamily="18" charset="0"/>
                <a:cs typeface="Times New Roman" pitchFamily="18" charset="0"/>
              </a:rPr>
              <a:t> Kit has </a:t>
            </a:r>
            <a:r>
              <a:rPr lang="en-US" sz="1800" dirty="0" smtClean="0">
                <a:latin typeface="Times New Roman" pitchFamily="18" charset="0"/>
                <a:cs typeface="Times New Roman" pitchFamily="18" charset="0"/>
              </a:rPr>
              <a:t>NodeMCU like</a:t>
            </a:r>
            <a:r>
              <a:rPr lang="en-US" sz="1800" dirty="0">
                <a:latin typeface="Times New Roman" pitchFamily="18" charset="0"/>
                <a:cs typeface="Times New Roman" pitchFamily="18" charset="0"/>
              </a:rPr>
              <a:t> Analog (i.e. A0) and Digital (D0-D8) pins on its board.</a:t>
            </a:r>
          </a:p>
          <a:p>
            <a:pPr marL="285750" indent="-285750" algn="just">
              <a:buFont typeface="Wingdings" pitchFamily="2" charset="2"/>
              <a:buChar char="q"/>
            </a:pPr>
            <a:r>
              <a:rPr lang="en-US" sz="1800" dirty="0" smtClean="0">
                <a:latin typeface="Times New Roman" pitchFamily="18" charset="0"/>
                <a:cs typeface="Times New Roman" pitchFamily="18" charset="0"/>
              </a:rPr>
              <a:t>It </a:t>
            </a:r>
            <a:r>
              <a:rPr lang="en-US" sz="1800" dirty="0">
                <a:latin typeface="Times New Roman" pitchFamily="18" charset="0"/>
                <a:cs typeface="Times New Roman" pitchFamily="18" charset="0"/>
              </a:rPr>
              <a:t>supports serial communication protocols i.e. UART, SPI, I2C etc. </a:t>
            </a:r>
          </a:p>
        </p:txBody>
      </p:sp>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38800" y="3181349"/>
            <a:ext cx="3352800" cy="1945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4708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971550"/>
            <a:ext cx="5334000" cy="3340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1814" y="329684"/>
            <a:ext cx="3414386" cy="584775"/>
          </a:xfrm>
          <a:prstGeom prst="rect">
            <a:avLst/>
          </a:prstGeom>
          <a:noFill/>
        </p:spPr>
        <p:txBody>
          <a:bodyPr wrap="square" rtlCol="0">
            <a:spAutoFit/>
          </a:bodyPr>
          <a:lstStyle/>
          <a:p>
            <a:r>
              <a:rPr lang="en-US" sz="3200" b="1" dirty="0">
                <a:latin typeface="Times New Roman" pitchFamily="18" charset="0"/>
                <a:cs typeface="Times New Roman" pitchFamily="18" charset="0"/>
              </a:rPr>
              <a:t>NodeMCU Circuit</a:t>
            </a:r>
          </a:p>
        </p:txBody>
      </p:sp>
    </p:spTree>
    <p:extLst>
      <p:ext uri="{BB962C8B-B14F-4D97-AF65-F5344CB8AC3E}">
        <p14:creationId xmlns:p14="http://schemas.microsoft.com/office/powerpoint/2010/main" val="214531927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2643</Template>
  <TotalTime>2955</TotalTime>
  <Words>796</Words>
  <Application>Microsoft Office PowerPoint</Application>
  <PresentationFormat>On-screen Show (16:9)</PresentationFormat>
  <Paragraphs>123</Paragraphs>
  <Slides>24</Slides>
  <Notes>3</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Concourse</vt:lpstr>
      <vt:lpstr>PowerPoint Presentation</vt:lpstr>
      <vt:lpstr>PowerPoint Presentation</vt:lpstr>
      <vt:lpstr>Abstract</vt:lpstr>
      <vt:lpstr>Literature Review #1</vt:lpstr>
      <vt:lpstr>Literature Review # 2</vt:lpstr>
      <vt:lpstr>Literature Review # 3</vt:lpstr>
      <vt:lpstr>Required Components</vt:lpstr>
      <vt:lpstr>PowerPoint Presentation</vt:lpstr>
      <vt:lpstr>PowerPoint Presentation</vt:lpstr>
      <vt:lpstr>Application of NodeMCU for Our Project</vt:lpstr>
      <vt:lpstr>PowerPoint Presentation</vt:lpstr>
      <vt:lpstr>Connection Between NodeMCUand DHT11</vt:lpstr>
      <vt:lpstr>PowerPoint Presentation</vt:lpstr>
      <vt:lpstr>PowerPoint Presentation</vt:lpstr>
      <vt:lpstr>PowerPoint Presentation</vt:lpstr>
      <vt:lpstr>PowerPoint Presentation</vt:lpstr>
      <vt:lpstr>System Data Flow </vt:lpstr>
      <vt:lpstr>Advantage &amp; Application</vt:lpstr>
      <vt:lpstr>Result and Discussion</vt:lpstr>
      <vt:lpstr>PowerPoint Presentation</vt:lpstr>
      <vt:lpstr>Conclusion</vt:lpstr>
      <vt:lpstr>Future Work </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Aryan Raj</dc:creator>
  <cp:lastModifiedBy>Admin</cp:lastModifiedBy>
  <cp:revision>145</cp:revision>
  <dcterms:created xsi:type="dcterms:W3CDTF">2019-11-21T14:18:31Z</dcterms:created>
  <dcterms:modified xsi:type="dcterms:W3CDTF">2020-05-30T14:16:17Z</dcterms:modified>
</cp:coreProperties>
</file>